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89" r:id="rId1"/>
  </p:sldMasterIdLst>
  <p:sldIdLst>
    <p:sldId id="256" r:id="rId2"/>
    <p:sldId id="274" r:id="rId3"/>
    <p:sldId id="257" r:id="rId4"/>
    <p:sldId id="258" r:id="rId5"/>
    <p:sldId id="259" r:id="rId6"/>
    <p:sldId id="273" r:id="rId7"/>
    <p:sldId id="260" r:id="rId8"/>
    <p:sldId id="261" r:id="rId9"/>
    <p:sldId id="262" r:id="rId10"/>
    <p:sldId id="272" r:id="rId11"/>
    <p:sldId id="271" r:id="rId12"/>
    <p:sldId id="264" r:id="rId13"/>
    <p:sldId id="270"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62" d="100"/>
          <a:sy n="62" d="100"/>
        </p:scale>
        <p:origin x="828" y="44"/>
      </p:cViewPr>
      <p:guideLst/>
    </p:cSldViewPr>
  </p:slideViewPr>
  <p:notesTextViewPr>
    <p:cViewPr>
      <p:scale>
        <a:sx n="1" d="1"/>
        <a:sy n="1" d="1"/>
      </p:scale>
      <p:origin x="0" y="0"/>
    </p:cViewPr>
  </p:notesTextViewPr>
  <p:sorterViewPr>
    <p:cViewPr>
      <p:scale>
        <a:sx n="100" d="100"/>
        <a:sy n="100" d="100"/>
      </p:scale>
      <p:origin x="0" y="-4164"/>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058BF-C5E1-4B52-BD8A-FD1AD5779347}"/>
              </a:ext>
            </a:extLst>
          </p:cNvPr>
          <p:cNvSpPr>
            <a:spLocks noGrp="1"/>
          </p:cNvSpPr>
          <p:nvPr>
            <p:ph type="ctrTitle"/>
          </p:nvPr>
        </p:nvSpPr>
        <p:spPr>
          <a:xfrm>
            <a:off x="1524000" y="1122363"/>
            <a:ext cx="9144000" cy="2387600"/>
          </a:xfrm>
        </p:spPr>
        <p:txBody>
          <a:bodyPr anchor="b"/>
          <a:lstStyle>
            <a:lvl1pPr algn="ctr">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DFCD51F7-3CC3-4BB7-8291-B1789482E86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FD320447-D6C7-43E1-AE88-1FB66CC9C55E}"/>
              </a:ext>
            </a:extLst>
          </p:cNvPr>
          <p:cNvSpPr>
            <a:spLocks noGrp="1"/>
          </p:cNvSpPr>
          <p:nvPr>
            <p:ph type="dt" sz="half" idx="10"/>
          </p:nvPr>
        </p:nvSpPr>
        <p:spPr/>
        <p:txBody>
          <a:bodyPr/>
          <a:lstStyle/>
          <a:p>
            <a:fld id="{C43A76A3-ADC8-4477-8FC1-B9DD55D84908}" type="datetime1">
              <a:rPr lang="en-US" smtClean="0"/>
              <a:t>9/4/2024</a:t>
            </a:fld>
            <a:endParaRPr lang="en-US" dirty="0"/>
          </a:p>
        </p:txBody>
      </p:sp>
      <p:sp>
        <p:nvSpPr>
          <p:cNvPr id="5" name="Footer Placeholder 4">
            <a:extLst>
              <a:ext uri="{FF2B5EF4-FFF2-40B4-BE49-F238E27FC236}">
                <a16:creationId xmlns:a16="http://schemas.microsoft.com/office/drawing/2014/main" id="{6F5E17B6-E7FC-473A-8D5F-0E6B838EA75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4AF4E0-FDDB-42B9-862C-7BBC501CDAC5}"/>
              </a:ext>
            </a:extLst>
          </p:cNvPr>
          <p:cNvSpPr>
            <a:spLocks noGrp="1"/>
          </p:cNvSpPr>
          <p:nvPr>
            <p:ph type="sldNum" sz="quarter" idx="12"/>
          </p:nvPr>
        </p:nvSpPr>
        <p:spPr/>
        <p:txBody>
          <a:bodyPr/>
          <a:lstStyle/>
          <a:p>
            <a:fld id="{35747434-7036-48DB-A148-6B3D8EE75CDA}" type="slidenum">
              <a:rPr lang="en-US" smtClean="0"/>
              <a:t>‹#›</a:t>
            </a:fld>
            <a:endParaRPr lang="en-US" dirty="0"/>
          </a:p>
        </p:txBody>
      </p:sp>
    </p:spTree>
    <p:extLst>
      <p:ext uri="{BB962C8B-B14F-4D97-AF65-F5344CB8AC3E}">
        <p14:creationId xmlns:p14="http://schemas.microsoft.com/office/powerpoint/2010/main" val="8357146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8E922F-6166-4009-A42D-027DC718071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F7791CF-167D-446D-9F99-6976C986E2F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3CA422-E040-4DE1-9DA5-C8D37C116A7B}"/>
              </a:ext>
            </a:extLst>
          </p:cNvPr>
          <p:cNvSpPr>
            <a:spLocks noGrp="1"/>
          </p:cNvSpPr>
          <p:nvPr>
            <p:ph type="dt" sz="half" idx="10"/>
          </p:nvPr>
        </p:nvSpPr>
        <p:spPr/>
        <p:txBody>
          <a:bodyPr/>
          <a:lstStyle/>
          <a:p>
            <a:fld id="{D6762538-DC4D-4667-96E5-B3278DDF8B12}" type="datetime1">
              <a:rPr lang="en-US" smtClean="0"/>
              <a:t>9/4/2024</a:t>
            </a:fld>
            <a:endParaRPr lang="en-US"/>
          </a:p>
        </p:txBody>
      </p:sp>
      <p:sp>
        <p:nvSpPr>
          <p:cNvPr id="5" name="Footer Placeholder 4">
            <a:extLst>
              <a:ext uri="{FF2B5EF4-FFF2-40B4-BE49-F238E27FC236}">
                <a16:creationId xmlns:a16="http://schemas.microsoft.com/office/drawing/2014/main" id="{6C813B0B-60E7-494E-91CB-055BC26906B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B48C554-7C1B-4D8F-9B6B-04492656904B}"/>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17917641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EC66EF0-6ED8-49A7-BDAD-E20A143FAEA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0FCE9CD-90A9-44BA-B293-0662E077DDE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857DAE0-05C4-460B-B96D-BD183ED030C4}"/>
              </a:ext>
            </a:extLst>
          </p:cNvPr>
          <p:cNvSpPr>
            <a:spLocks noGrp="1"/>
          </p:cNvSpPr>
          <p:nvPr>
            <p:ph type="dt" sz="half" idx="10"/>
          </p:nvPr>
        </p:nvSpPr>
        <p:spPr/>
        <p:txBody>
          <a:bodyPr/>
          <a:lstStyle/>
          <a:p>
            <a:fld id="{05880548-5C08-4BE3-B63E-F2BB63B0B00C}" type="datetime1">
              <a:rPr lang="en-US" smtClean="0"/>
              <a:t>9/4/2024</a:t>
            </a:fld>
            <a:endParaRPr lang="en-US"/>
          </a:p>
        </p:txBody>
      </p:sp>
      <p:sp>
        <p:nvSpPr>
          <p:cNvPr id="5" name="Footer Placeholder 4">
            <a:extLst>
              <a:ext uri="{FF2B5EF4-FFF2-40B4-BE49-F238E27FC236}">
                <a16:creationId xmlns:a16="http://schemas.microsoft.com/office/drawing/2014/main" id="{33B3CA93-55C9-4AA3-89A0-55490F745B1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BFD820-FF26-4325-816F-310C30F80ACC}"/>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38211053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1736C8-0B4F-4655-A630-0B1D2540B7D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378B888-85E0-4D92-903E-C3FE7E870DE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C648916-250B-4232-BD7D-571FDE79F5E7}"/>
              </a:ext>
            </a:extLst>
          </p:cNvPr>
          <p:cNvSpPr>
            <a:spLocks noGrp="1"/>
          </p:cNvSpPr>
          <p:nvPr>
            <p:ph type="dt" sz="half" idx="10"/>
          </p:nvPr>
        </p:nvSpPr>
        <p:spPr/>
        <p:txBody>
          <a:bodyPr/>
          <a:lstStyle/>
          <a:p>
            <a:fld id="{DE7F49BE-398D-479A-8A7E-5DDBCA61EDCB}" type="datetime1">
              <a:rPr lang="en-US" smtClean="0"/>
              <a:t>9/4/2024</a:t>
            </a:fld>
            <a:endParaRPr lang="en-US"/>
          </a:p>
        </p:txBody>
      </p:sp>
      <p:sp>
        <p:nvSpPr>
          <p:cNvPr id="5" name="Footer Placeholder 4">
            <a:extLst>
              <a:ext uri="{FF2B5EF4-FFF2-40B4-BE49-F238E27FC236}">
                <a16:creationId xmlns:a16="http://schemas.microsoft.com/office/drawing/2014/main" id="{B6A8BFB4-647C-4104-B6D4-3346051C36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E0FA73F-2BE8-4370-AE90-58F4CE51FC51}"/>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19693157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B1446D-9FAC-4157-A41A-51675C8BE929}"/>
              </a:ext>
            </a:extLst>
          </p:cNvPr>
          <p:cNvSpPr>
            <a:spLocks noGrp="1"/>
          </p:cNvSpPr>
          <p:nvPr>
            <p:ph type="title"/>
          </p:nvPr>
        </p:nvSpPr>
        <p:spPr>
          <a:xfrm>
            <a:off x="777240" y="1709738"/>
            <a:ext cx="10570210" cy="2758895"/>
          </a:xfrm>
        </p:spPr>
        <p:txBody>
          <a:bodyPr anchor="b">
            <a:normAutofit/>
          </a:bodyPr>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92AF8D4A-8F93-4399-9546-64F286400D24}"/>
              </a:ext>
            </a:extLst>
          </p:cNvPr>
          <p:cNvSpPr>
            <a:spLocks noGrp="1"/>
          </p:cNvSpPr>
          <p:nvPr>
            <p:ph type="body" idx="1"/>
          </p:nvPr>
        </p:nvSpPr>
        <p:spPr>
          <a:xfrm>
            <a:off x="777240" y="4589463"/>
            <a:ext cx="10570210" cy="1500187"/>
          </a:xfrm>
        </p:spPr>
        <p:txBody>
          <a:bodyPr/>
          <a:lstStyle>
            <a:lvl1pPr marL="0" indent="0">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19C2FD4-BF96-470C-8247-20DFAE1CF870}"/>
              </a:ext>
            </a:extLst>
          </p:cNvPr>
          <p:cNvSpPr>
            <a:spLocks noGrp="1"/>
          </p:cNvSpPr>
          <p:nvPr>
            <p:ph type="dt" sz="half" idx="10"/>
          </p:nvPr>
        </p:nvSpPr>
        <p:spPr/>
        <p:txBody>
          <a:bodyPr/>
          <a:lstStyle/>
          <a:p>
            <a:fld id="{CCD0C193-4974-4A1F-9C63-07D595E30D66}" type="datetime1">
              <a:rPr lang="en-US" smtClean="0"/>
              <a:t>9/4/2024</a:t>
            </a:fld>
            <a:endParaRPr lang="en-US"/>
          </a:p>
        </p:txBody>
      </p:sp>
      <p:sp>
        <p:nvSpPr>
          <p:cNvPr id="5" name="Footer Placeholder 4">
            <a:extLst>
              <a:ext uri="{FF2B5EF4-FFF2-40B4-BE49-F238E27FC236}">
                <a16:creationId xmlns:a16="http://schemas.microsoft.com/office/drawing/2014/main" id="{27175A2D-86C4-4467-BAB8-E9ED004D2C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E442A4D-D9B2-4C82-95E4-B86F9F5F3802}"/>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38676613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6B3AA-8C30-429E-B934-AF12204387B9}"/>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915834E-691F-4728-88F5-A0C4696695EB}"/>
              </a:ext>
            </a:extLst>
          </p:cNvPr>
          <p:cNvSpPr>
            <a:spLocks noGrp="1"/>
          </p:cNvSpPr>
          <p:nvPr>
            <p:ph sz="half" idx="1"/>
          </p:nvPr>
        </p:nvSpPr>
        <p:spPr>
          <a:xfrm>
            <a:off x="777240" y="1825625"/>
            <a:ext cx="524256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13876374-880F-4E25-9F88-79E3C1AB1F9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119BD69-B509-4FCE-95A8-ED03FFC8CC3C}"/>
              </a:ext>
            </a:extLst>
          </p:cNvPr>
          <p:cNvSpPr>
            <a:spLocks noGrp="1"/>
          </p:cNvSpPr>
          <p:nvPr>
            <p:ph type="dt" sz="half" idx="10"/>
          </p:nvPr>
        </p:nvSpPr>
        <p:spPr/>
        <p:txBody>
          <a:bodyPr/>
          <a:lstStyle/>
          <a:p>
            <a:fld id="{701AA87F-28D4-4BF0-B81F-877A89DFD5AC}" type="datetime1">
              <a:rPr lang="en-US" smtClean="0"/>
              <a:t>9/4/2024</a:t>
            </a:fld>
            <a:endParaRPr lang="en-US"/>
          </a:p>
        </p:txBody>
      </p:sp>
      <p:sp>
        <p:nvSpPr>
          <p:cNvPr id="6" name="Footer Placeholder 5">
            <a:extLst>
              <a:ext uri="{FF2B5EF4-FFF2-40B4-BE49-F238E27FC236}">
                <a16:creationId xmlns:a16="http://schemas.microsoft.com/office/drawing/2014/main" id="{DB7C287B-AE5B-490B-BF81-A50D7A2E872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43C2246-303C-4A29-B6EA-E62CEDE6C2A1}"/>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36925986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42FE79-D5BE-43E8-B6C5-2675B7F4D818}"/>
              </a:ext>
            </a:extLst>
          </p:cNvPr>
          <p:cNvSpPr>
            <a:spLocks noGrp="1"/>
          </p:cNvSpPr>
          <p:nvPr>
            <p:ph type="title"/>
          </p:nvPr>
        </p:nvSpPr>
        <p:spPr>
          <a:xfrm>
            <a:off x="777240" y="365125"/>
            <a:ext cx="10578148" cy="1325563"/>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69D3A07-BA51-4113-902E-830A887D2394}"/>
              </a:ext>
            </a:extLst>
          </p:cNvPr>
          <p:cNvSpPr>
            <a:spLocks noGrp="1"/>
          </p:cNvSpPr>
          <p:nvPr>
            <p:ph type="body" idx="1"/>
          </p:nvPr>
        </p:nvSpPr>
        <p:spPr>
          <a:xfrm>
            <a:off x="777240" y="1801812"/>
            <a:ext cx="5220335" cy="9350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8E320A9-E274-4E1B-B02D-9A3F510A1F22}"/>
              </a:ext>
            </a:extLst>
          </p:cNvPr>
          <p:cNvSpPr>
            <a:spLocks noGrp="1"/>
          </p:cNvSpPr>
          <p:nvPr>
            <p:ph sz="half" idx="2"/>
          </p:nvPr>
        </p:nvSpPr>
        <p:spPr>
          <a:xfrm>
            <a:off x="777240" y="2825749"/>
            <a:ext cx="5220335" cy="33639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DBE80D3A-C2A8-4B78-B7E2-4908C74B1C43}"/>
              </a:ext>
            </a:extLst>
          </p:cNvPr>
          <p:cNvSpPr>
            <a:spLocks noGrp="1"/>
          </p:cNvSpPr>
          <p:nvPr>
            <p:ph type="body" sz="quarter" idx="3"/>
          </p:nvPr>
        </p:nvSpPr>
        <p:spPr>
          <a:xfrm>
            <a:off x="6172200" y="1801812"/>
            <a:ext cx="5183188" cy="9350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C5D84DD-9460-4B08-86AD-27486A940047}"/>
              </a:ext>
            </a:extLst>
          </p:cNvPr>
          <p:cNvSpPr>
            <a:spLocks noGrp="1"/>
          </p:cNvSpPr>
          <p:nvPr>
            <p:ph sz="quarter" idx="4"/>
          </p:nvPr>
        </p:nvSpPr>
        <p:spPr>
          <a:xfrm>
            <a:off x="6172200" y="2825749"/>
            <a:ext cx="5183188" cy="33639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4B0B7F8-282C-4210-AE7D-F35228BAC803}"/>
              </a:ext>
            </a:extLst>
          </p:cNvPr>
          <p:cNvSpPr>
            <a:spLocks noGrp="1"/>
          </p:cNvSpPr>
          <p:nvPr>
            <p:ph type="dt" sz="half" idx="10"/>
          </p:nvPr>
        </p:nvSpPr>
        <p:spPr/>
        <p:txBody>
          <a:bodyPr/>
          <a:lstStyle/>
          <a:p>
            <a:fld id="{A8A9F1F3-208B-49A3-B337-9C8ACEB3E0E1}" type="datetime1">
              <a:rPr lang="en-US" smtClean="0"/>
              <a:t>9/4/2024</a:t>
            </a:fld>
            <a:endParaRPr lang="en-US"/>
          </a:p>
        </p:txBody>
      </p:sp>
      <p:sp>
        <p:nvSpPr>
          <p:cNvPr id="8" name="Footer Placeholder 7">
            <a:extLst>
              <a:ext uri="{FF2B5EF4-FFF2-40B4-BE49-F238E27FC236}">
                <a16:creationId xmlns:a16="http://schemas.microsoft.com/office/drawing/2014/main" id="{FAE343A9-1067-4DCF-BACC-1F7F3805022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F84E471-04DB-4DB5-8CC5-16B3FC88509D}"/>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4775504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6D87C0-272E-4E50-A316-78079B2B923E}"/>
              </a:ext>
            </a:extLst>
          </p:cNvPr>
          <p:cNvSpPr>
            <a:spLocks noGrp="1"/>
          </p:cNvSpPr>
          <p:nvPr>
            <p:ph type="title"/>
          </p:nvPr>
        </p:nvSpPr>
        <p:spPr>
          <a:xfrm>
            <a:off x="777240" y="365125"/>
            <a:ext cx="10659110" cy="1325563"/>
          </a:xfrm>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F906C1C9-1F69-432A-858C-D828B56E1659}"/>
              </a:ext>
            </a:extLst>
          </p:cNvPr>
          <p:cNvSpPr>
            <a:spLocks noGrp="1"/>
          </p:cNvSpPr>
          <p:nvPr>
            <p:ph type="dt" sz="half" idx="10"/>
          </p:nvPr>
        </p:nvSpPr>
        <p:spPr/>
        <p:txBody>
          <a:bodyPr/>
          <a:lstStyle/>
          <a:p>
            <a:fld id="{27AF6CA6-7293-4AA2-A0E0-A3BF4416E786}" type="datetime1">
              <a:rPr lang="en-US" smtClean="0"/>
              <a:t>9/4/2024</a:t>
            </a:fld>
            <a:endParaRPr lang="en-US"/>
          </a:p>
        </p:txBody>
      </p:sp>
      <p:sp>
        <p:nvSpPr>
          <p:cNvPr id="4" name="Footer Placeholder 3">
            <a:extLst>
              <a:ext uri="{FF2B5EF4-FFF2-40B4-BE49-F238E27FC236}">
                <a16:creationId xmlns:a16="http://schemas.microsoft.com/office/drawing/2014/main" id="{BD6D9A1B-D149-4B97-B161-3D7C9ADBCF7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AB3722F-8C88-4E54-8CD6-12D31A05F813}"/>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29073189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0E1B4EE-6DFC-45F3-9174-D913EB57CB9D}"/>
              </a:ext>
            </a:extLst>
          </p:cNvPr>
          <p:cNvSpPr>
            <a:spLocks noGrp="1"/>
          </p:cNvSpPr>
          <p:nvPr>
            <p:ph type="dt" sz="half" idx="10"/>
          </p:nvPr>
        </p:nvSpPr>
        <p:spPr/>
        <p:txBody>
          <a:bodyPr/>
          <a:lstStyle/>
          <a:p>
            <a:fld id="{98D87016-7BCD-46FB-8EE3-AB6C369108B4}" type="datetime1">
              <a:rPr lang="en-US" smtClean="0"/>
              <a:t>9/4/2024</a:t>
            </a:fld>
            <a:endParaRPr lang="en-US"/>
          </a:p>
        </p:txBody>
      </p:sp>
      <p:sp>
        <p:nvSpPr>
          <p:cNvPr id="3" name="Footer Placeholder 2">
            <a:extLst>
              <a:ext uri="{FF2B5EF4-FFF2-40B4-BE49-F238E27FC236}">
                <a16:creationId xmlns:a16="http://schemas.microsoft.com/office/drawing/2014/main" id="{0BF7F7DC-6DDE-4337-AD27-BBE7D542248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CC58EA9-3AC4-421E-B133-1FA7757DF8BA}"/>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15299161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E035BB-74CC-43E9-B71F-A5C05D17EB78}"/>
              </a:ext>
            </a:extLst>
          </p:cNvPr>
          <p:cNvSpPr>
            <a:spLocks noGrp="1"/>
          </p:cNvSpPr>
          <p:nvPr>
            <p:ph type="title"/>
          </p:nvPr>
        </p:nvSpPr>
        <p:spPr>
          <a:xfrm>
            <a:off x="777240" y="457200"/>
            <a:ext cx="3994785" cy="2501900"/>
          </a:xfrm>
        </p:spPr>
        <p:txBody>
          <a:bodyPr anchor="b">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DCAADC9E-7845-4DB1-87E3-6FBFB2B03B8A}"/>
              </a:ext>
            </a:extLst>
          </p:cNvPr>
          <p:cNvSpPr>
            <a:spLocks noGrp="1"/>
          </p:cNvSpPr>
          <p:nvPr>
            <p:ph idx="1"/>
          </p:nvPr>
        </p:nvSpPr>
        <p:spPr>
          <a:xfrm>
            <a:off x="5183188" y="457201"/>
            <a:ext cx="6172200" cy="5403850"/>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75C925A8-2A07-43B9-B549-061F3684986B}"/>
              </a:ext>
            </a:extLst>
          </p:cNvPr>
          <p:cNvSpPr>
            <a:spLocks noGrp="1"/>
          </p:cNvSpPr>
          <p:nvPr>
            <p:ph type="body" sz="half" idx="2"/>
          </p:nvPr>
        </p:nvSpPr>
        <p:spPr>
          <a:xfrm>
            <a:off x="777240" y="3092450"/>
            <a:ext cx="3994785" cy="2776537"/>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31A9037-0564-43A1-8156-1D9932E1F85F}"/>
              </a:ext>
            </a:extLst>
          </p:cNvPr>
          <p:cNvSpPr>
            <a:spLocks noGrp="1"/>
          </p:cNvSpPr>
          <p:nvPr>
            <p:ph type="dt" sz="half" idx="10"/>
          </p:nvPr>
        </p:nvSpPr>
        <p:spPr/>
        <p:txBody>
          <a:bodyPr/>
          <a:lstStyle/>
          <a:p>
            <a:fld id="{A1547011-1FFC-4EF8-9A2E-53B4AD2ADBD4}" type="datetime1">
              <a:rPr lang="en-US" smtClean="0"/>
              <a:t>9/4/2024</a:t>
            </a:fld>
            <a:endParaRPr lang="en-US"/>
          </a:p>
        </p:txBody>
      </p:sp>
      <p:sp>
        <p:nvSpPr>
          <p:cNvPr id="6" name="Footer Placeholder 5">
            <a:extLst>
              <a:ext uri="{FF2B5EF4-FFF2-40B4-BE49-F238E27FC236}">
                <a16:creationId xmlns:a16="http://schemas.microsoft.com/office/drawing/2014/main" id="{CBFF0D40-D0E1-49C9-BE47-91BBC50AB2B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4D129BD-890D-412E-9805-D29F4A0D3622}"/>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8258465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78ADB4-BA7B-42C2-9C6C-58B2763F8617}"/>
              </a:ext>
            </a:extLst>
          </p:cNvPr>
          <p:cNvSpPr>
            <a:spLocks noGrp="1"/>
          </p:cNvSpPr>
          <p:nvPr>
            <p:ph type="title"/>
          </p:nvPr>
        </p:nvSpPr>
        <p:spPr>
          <a:xfrm>
            <a:off x="777240" y="457200"/>
            <a:ext cx="3994785" cy="2505456"/>
          </a:xfrm>
        </p:spPr>
        <p:txBody>
          <a:bodyPr anchor="b"/>
          <a:lstStyle>
            <a:lvl1pPr>
              <a:defRPr sz="40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E9519B58-B546-4E6B-BE00-3D1D64DA8699}"/>
              </a:ext>
            </a:extLst>
          </p:cNvPr>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3FAA0AB8-41A9-4548-9B83-3EFF79A00793}"/>
              </a:ext>
            </a:extLst>
          </p:cNvPr>
          <p:cNvSpPr>
            <a:spLocks noGrp="1"/>
          </p:cNvSpPr>
          <p:nvPr>
            <p:ph type="body" sz="half" idx="2"/>
          </p:nvPr>
        </p:nvSpPr>
        <p:spPr>
          <a:xfrm>
            <a:off x="777240" y="3081275"/>
            <a:ext cx="3994785" cy="2779776"/>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3BB33ED-A015-4992-A004-33D41CFFADA1}"/>
              </a:ext>
            </a:extLst>
          </p:cNvPr>
          <p:cNvSpPr>
            <a:spLocks noGrp="1"/>
          </p:cNvSpPr>
          <p:nvPr>
            <p:ph type="dt" sz="half" idx="10"/>
          </p:nvPr>
        </p:nvSpPr>
        <p:spPr/>
        <p:txBody>
          <a:bodyPr/>
          <a:lstStyle/>
          <a:p>
            <a:fld id="{9562EB47-45B4-4EF5-A743-B4885DD2F060}" type="datetime1">
              <a:rPr lang="en-US" smtClean="0"/>
              <a:t>9/4/2024</a:t>
            </a:fld>
            <a:endParaRPr lang="en-US"/>
          </a:p>
        </p:txBody>
      </p:sp>
      <p:sp>
        <p:nvSpPr>
          <p:cNvPr id="6" name="Footer Placeholder 5">
            <a:extLst>
              <a:ext uri="{FF2B5EF4-FFF2-40B4-BE49-F238E27FC236}">
                <a16:creationId xmlns:a16="http://schemas.microsoft.com/office/drawing/2014/main" id="{D3C29CDA-E85F-47D1-83B7-02A50DEBFD3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49625F-5352-4136-8AC4-F8899D00A1A9}"/>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8538835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99B5B3C5-A599-465B-B2B9-866E8B2087CE}"/>
              </a:ext>
            </a:extLst>
          </p:cNvPr>
          <p:cNvSpPr/>
          <p:nvPr/>
        </p:nvSpPr>
        <p:spPr>
          <a:xfrm>
            <a:off x="-1" y="-1"/>
            <a:ext cx="12192001"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Rectangle 40">
            <a:extLst>
              <a:ext uri="{FF2B5EF4-FFF2-40B4-BE49-F238E27FC236}">
                <a16:creationId xmlns:a16="http://schemas.microsoft.com/office/drawing/2014/main" id="{25C84982-7DD0-43B1-8A2D-BFA4DF1B4E60}"/>
              </a:ext>
            </a:extLst>
          </p:cNvPr>
          <p:cNvSpPr/>
          <p:nvPr/>
        </p:nvSpPr>
        <p:spPr>
          <a:xfrm>
            <a:off x="-1" y="-1"/>
            <a:ext cx="12192001" cy="68580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grpSp>
        <p:nvGrpSpPr>
          <p:cNvPr id="8" name="Decorative Circles">
            <a:extLst>
              <a:ext uri="{FF2B5EF4-FFF2-40B4-BE49-F238E27FC236}">
                <a16:creationId xmlns:a16="http://schemas.microsoft.com/office/drawing/2014/main" id="{1D912E1C-3BBA-42F0-A3EE-FEC382E7230A}"/>
              </a:ext>
            </a:extLst>
          </p:cNvPr>
          <p:cNvGrpSpPr/>
          <p:nvPr/>
        </p:nvGrpSpPr>
        <p:grpSpPr>
          <a:xfrm>
            <a:off x="-1" y="-1"/>
            <a:ext cx="12192001" cy="6858001"/>
            <a:chOff x="-1" y="-1"/>
            <a:chExt cx="12192001" cy="6858001"/>
          </a:xfrm>
        </p:grpSpPr>
        <p:sp>
          <p:nvSpPr>
            <p:cNvPr id="21" name="Oval 20">
              <a:extLst>
                <a:ext uri="{FF2B5EF4-FFF2-40B4-BE49-F238E27FC236}">
                  <a16:creationId xmlns:a16="http://schemas.microsoft.com/office/drawing/2014/main" id="{2FEEAC76-E273-46A8-8F8E-CE59860FE70D}"/>
                </a:ext>
              </a:extLst>
            </p:cNvPr>
            <p:cNvSpPr/>
            <p:nvPr/>
          </p:nvSpPr>
          <p:spPr>
            <a:xfrm>
              <a:off x="209098" y="727602"/>
              <a:ext cx="172408" cy="172408"/>
            </a:xfrm>
            <a:prstGeom prst="ellipse">
              <a:avLst/>
            </a:prstGeom>
            <a:solidFill>
              <a:schemeClr val="accent2">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76594A0E-9400-45AD-A431-1DA1C0B28966}"/>
                </a:ext>
              </a:extLst>
            </p:cNvPr>
            <p:cNvSpPr/>
            <p:nvPr/>
          </p:nvSpPr>
          <p:spPr>
            <a:xfrm>
              <a:off x="949947" y="136523"/>
              <a:ext cx="113367" cy="113367"/>
            </a:xfrm>
            <a:prstGeom prst="ellipse">
              <a:avLst/>
            </a:prstGeom>
            <a:solidFill>
              <a:srgbClr val="F39E29">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20916D6C-D32F-42B6-8512-CD5EDB8F2B9B}"/>
                </a:ext>
              </a:extLst>
            </p:cNvPr>
            <p:cNvSpPr/>
            <p:nvPr/>
          </p:nvSpPr>
          <p:spPr>
            <a:xfrm>
              <a:off x="11575290" y="5859047"/>
              <a:ext cx="305780" cy="305780"/>
            </a:xfrm>
            <a:prstGeom prst="ellipse">
              <a:avLst/>
            </a:pr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3834846D-59C6-40F4-907C-F1A4689B58F1}"/>
                </a:ext>
              </a:extLst>
            </p:cNvPr>
            <p:cNvSpPr/>
            <p:nvPr/>
          </p:nvSpPr>
          <p:spPr>
            <a:xfrm>
              <a:off x="95730" y="1133938"/>
              <a:ext cx="226735" cy="226735"/>
            </a:xfrm>
            <a:prstGeom prst="ellipse">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5A257CDF-2E36-4DC7-8EE4-5CD8F8ECAC87}"/>
                </a:ext>
              </a:extLst>
            </p:cNvPr>
            <p:cNvSpPr/>
            <p:nvPr/>
          </p:nvSpPr>
          <p:spPr>
            <a:xfrm>
              <a:off x="11536830" y="554419"/>
              <a:ext cx="382700" cy="382700"/>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Oval 47">
              <a:extLst>
                <a:ext uri="{FF2B5EF4-FFF2-40B4-BE49-F238E27FC236}">
                  <a16:creationId xmlns:a16="http://schemas.microsoft.com/office/drawing/2014/main" id="{D5B26E0E-A115-4AE2-82D8-76BB93CC494F}"/>
                </a:ext>
              </a:extLst>
            </p:cNvPr>
            <p:cNvSpPr/>
            <p:nvPr/>
          </p:nvSpPr>
          <p:spPr>
            <a:xfrm>
              <a:off x="11224303" y="299808"/>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755058DB-7E01-4E95-BF59-983AA1BBB38E}"/>
                </a:ext>
              </a:extLst>
            </p:cNvPr>
            <p:cNvSpPr/>
            <p:nvPr/>
          </p:nvSpPr>
          <p:spPr>
            <a:xfrm>
              <a:off x="11629630" y="5482355"/>
              <a:ext cx="94160" cy="94160"/>
            </a:xfrm>
            <a:prstGeom prst="ellipse">
              <a:avLst/>
            </a:prstGeom>
            <a:solidFill>
              <a:srgbClr val="E3BEB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A810F7E2-23F3-44D6-B09E-71E556536052}"/>
                </a:ext>
              </a:extLst>
            </p:cNvPr>
            <p:cNvSpPr/>
            <p:nvPr/>
          </p:nvSpPr>
          <p:spPr>
            <a:xfrm>
              <a:off x="10415328" y="6124958"/>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59D5C391-E1DB-410A-A78C-ED3BBDFF0758}"/>
                </a:ext>
              </a:extLst>
            </p:cNvPr>
            <p:cNvSpPr/>
            <p:nvPr/>
          </p:nvSpPr>
          <p:spPr>
            <a:xfrm>
              <a:off x="10120382" y="6255986"/>
              <a:ext cx="305780" cy="305780"/>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Oval 52">
              <a:extLst>
                <a:ext uri="{FF2B5EF4-FFF2-40B4-BE49-F238E27FC236}">
                  <a16:creationId xmlns:a16="http://schemas.microsoft.com/office/drawing/2014/main" id="{77C4944D-9373-4283-BCAA-927A0316659E}"/>
                </a:ext>
              </a:extLst>
            </p:cNvPr>
            <p:cNvSpPr/>
            <p:nvPr/>
          </p:nvSpPr>
          <p:spPr>
            <a:xfrm>
              <a:off x="9934343" y="6204350"/>
              <a:ext cx="113367" cy="113367"/>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Freeform: Shape 53">
              <a:extLst>
                <a:ext uri="{FF2B5EF4-FFF2-40B4-BE49-F238E27FC236}">
                  <a16:creationId xmlns:a16="http://schemas.microsoft.com/office/drawing/2014/main" id="{6804C521-2D9F-4CE4-AFD3-D4F1551FEC6A}"/>
                </a:ext>
              </a:extLst>
            </p:cNvPr>
            <p:cNvSpPr/>
            <p:nvPr/>
          </p:nvSpPr>
          <p:spPr>
            <a:xfrm>
              <a:off x="11642244" y="6317718"/>
              <a:ext cx="549756" cy="540282"/>
            </a:xfrm>
            <a:custGeom>
              <a:avLst/>
              <a:gdLst>
                <a:gd name="connsiteX0" fmla="*/ 1224540 w 2115556"/>
                <a:gd name="connsiteY0" fmla="*/ 0 h 2079100"/>
                <a:gd name="connsiteX1" fmla="*/ 2090421 w 2115556"/>
                <a:gd name="connsiteY1" fmla="*/ 358660 h 2079100"/>
                <a:gd name="connsiteX2" fmla="*/ 2115556 w 2115556"/>
                <a:gd name="connsiteY2" fmla="*/ 386315 h 2079100"/>
                <a:gd name="connsiteX3" fmla="*/ 2115556 w 2115556"/>
                <a:gd name="connsiteY3" fmla="*/ 2062765 h 2079100"/>
                <a:gd name="connsiteX4" fmla="*/ 2100710 w 2115556"/>
                <a:gd name="connsiteY4" fmla="*/ 2079100 h 2079100"/>
                <a:gd name="connsiteX5" fmla="*/ 348370 w 2115556"/>
                <a:gd name="connsiteY5" fmla="*/ 2079100 h 2079100"/>
                <a:gd name="connsiteX6" fmla="*/ 279625 w 2115556"/>
                <a:gd name="connsiteY6" fmla="*/ 2003461 h 2079100"/>
                <a:gd name="connsiteX7" fmla="*/ 0 w 2115556"/>
                <a:gd name="connsiteY7" fmla="*/ 1224540 h 2079100"/>
                <a:gd name="connsiteX8" fmla="*/ 1224540 w 2115556"/>
                <a:gd name="connsiteY8" fmla="*/ 0 h 207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15556" h="2079100">
                  <a:moveTo>
                    <a:pt x="1224540" y="0"/>
                  </a:moveTo>
                  <a:cubicBezTo>
                    <a:pt x="1562687" y="0"/>
                    <a:pt x="1868823" y="137062"/>
                    <a:pt x="2090421" y="358660"/>
                  </a:cubicBezTo>
                  <a:lnTo>
                    <a:pt x="2115556" y="386315"/>
                  </a:lnTo>
                  <a:lnTo>
                    <a:pt x="2115556" y="2062765"/>
                  </a:lnTo>
                  <a:lnTo>
                    <a:pt x="2100710" y="2079100"/>
                  </a:lnTo>
                  <a:lnTo>
                    <a:pt x="348370" y="2079100"/>
                  </a:lnTo>
                  <a:lnTo>
                    <a:pt x="279625" y="2003461"/>
                  </a:lnTo>
                  <a:cubicBezTo>
                    <a:pt x="104938" y="1791789"/>
                    <a:pt x="0" y="1520419"/>
                    <a:pt x="0" y="1224540"/>
                  </a:cubicBezTo>
                  <a:cubicBezTo>
                    <a:pt x="0" y="548245"/>
                    <a:pt x="548245" y="0"/>
                    <a:pt x="1224540"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56" name="Freeform: Shape 55">
              <a:extLst>
                <a:ext uri="{FF2B5EF4-FFF2-40B4-BE49-F238E27FC236}">
                  <a16:creationId xmlns:a16="http://schemas.microsoft.com/office/drawing/2014/main" id="{755AC65C-13EF-4182-AA3C-62BE165CC033}"/>
                </a:ext>
              </a:extLst>
            </p:cNvPr>
            <p:cNvSpPr/>
            <p:nvPr/>
          </p:nvSpPr>
          <p:spPr>
            <a:xfrm>
              <a:off x="-1" y="-1"/>
              <a:ext cx="510196" cy="538336"/>
            </a:xfrm>
            <a:custGeom>
              <a:avLst/>
              <a:gdLst>
                <a:gd name="connsiteX0" fmla="*/ 0 w 510196"/>
                <a:gd name="connsiteY0" fmla="*/ 0 h 538336"/>
                <a:gd name="connsiteX1" fmla="*/ 459276 w 510196"/>
                <a:gd name="connsiteY1" fmla="*/ 0 h 538336"/>
                <a:gd name="connsiteX2" fmla="*/ 482126 w 510196"/>
                <a:gd name="connsiteY2" fmla="*/ 42098 h 538336"/>
                <a:gd name="connsiteX3" fmla="*/ 510196 w 510196"/>
                <a:gd name="connsiteY3" fmla="*/ 181136 h 538336"/>
                <a:gd name="connsiteX4" fmla="*/ 152996 w 510196"/>
                <a:gd name="connsiteY4" fmla="*/ 538336 h 538336"/>
                <a:gd name="connsiteX5" fmla="*/ 13958 w 510196"/>
                <a:gd name="connsiteY5" fmla="*/ 510266 h 538336"/>
                <a:gd name="connsiteX6" fmla="*/ 0 w 510196"/>
                <a:gd name="connsiteY6" fmla="*/ 502690 h 538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0196" h="538336">
                  <a:moveTo>
                    <a:pt x="0" y="0"/>
                  </a:moveTo>
                  <a:lnTo>
                    <a:pt x="459276" y="0"/>
                  </a:lnTo>
                  <a:lnTo>
                    <a:pt x="482126" y="42098"/>
                  </a:lnTo>
                  <a:cubicBezTo>
                    <a:pt x="500201" y="84833"/>
                    <a:pt x="510196" y="131817"/>
                    <a:pt x="510196" y="181136"/>
                  </a:cubicBezTo>
                  <a:cubicBezTo>
                    <a:pt x="510196" y="378412"/>
                    <a:pt x="350272" y="538336"/>
                    <a:pt x="152996" y="538336"/>
                  </a:cubicBezTo>
                  <a:cubicBezTo>
                    <a:pt x="103677" y="538336"/>
                    <a:pt x="56693" y="528341"/>
                    <a:pt x="13958" y="510266"/>
                  </a:cubicBezTo>
                  <a:lnTo>
                    <a:pt x="0" y="502690"/>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58" name="Freeform: Shape 57">
              <a:extLst>
                <a:ext uri="{FF2B5EF4-FFF2-40B4-BE49-F238E27FC236}">
                  <a16:creationId xmlns:a16="http://schemas.microsoft.com/office/drawing/2014/main" id="{E40DA8D2-FA4B-4282-9D44-48C27B63A153}"/>
                </a:ext>
              </a:extLst>
            </p:cNvPr>
            <p:cNvSpPr/>
            <p:nvPr/>
          </p:nvSpPr>
          <p:spPr>
            <a:xfrm>
              <a:off x="10528695" y="1"/>
              <a:ext cx="554074" cy="282754"/>
            </a:xfrm>
            <a:custGeom>
              <a:avLst/>
              <a:gdLst>
                <a:gd name="connsiteX0" fmla="*/ 644 w 309162"/>
                <a:gd name="connsiteY0" fmla="*/ 0 h 157771"/>
                <a:gd name="connsiteX1" fmla="*/ 308518 w 309162"/>
                <a:gd name="connsiteY1" fmla="*/ 0 h 157771"/>
                <a:gd name="connsiteX2" fmla="*/ 309162 w 309162"/>
                <a:gd name="connsiteY2" fmla="*/ 3190 h 157771"/>
                <a:gd name="connsiteX3" fmla="*/ 154581 w 309162"/>
                <a:gd name="connsiteY3" fmla="*/ 157771 h 157771"/>
                <a:gd name="connsiteX4" fmla="*/ 0 w 309162"/>
                <a:gd name="connsiteY4" fmla="*/ 3190 h 157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162" h="157771">
                  <a:moveTo>
                    <a:pt x="644" y="0"/>
                  </a:moveTo>
                  <a:lnTo>
                    <a:pt x="308518" y="0"/>
                  </a:lnTo>
                  <a:lnTo>
                    <a:pt x="309162" y="3190"/>
                  </a:lnTo>
                  <a:cubicBezTo>
                    <a:pt x="309162" y="88563"/>
                    <a:pt x="239954" y="157771"/>
                    <a:pt x="154581" y="157771"/>
                  </a:cubicBezTo>
                  <a:cubicBezTo>
                    <a:pt x="69208" y="157771"/>
                    <a:pt x="0" y="88563"/>
                    <a:pt x="0" y="3190"/>
                  </a:cubicBez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10" name="Oval 9">
              <a:extLst>
                <a:ext uri="{FF2B5EF4-FFF2-40B4-BE49-F238E27FC236}">
                  <a16:creationId xmlns:a16="http://schemas.microsoft.com/office/drawing/2014/main" id="{99065014-CB18-414D-A527-31ECC45700AB}"/>
                </a:ext>
              </a:extLst>
            </p:cNvPr>
            <p:cNvSpPr/>
            <p:nvPr/>
          </p:nvSpPr>
          <p:spPr>
            <a:xfrm>
              <a:off x="504140" y="1132500"/>
              <a:ext cx="84680" cy="84680"/>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61" name="Freeform: Shape 60">
              <a:extLst>
                <a:ext uri="{FF2B5EF4-FFF2-40B4-BE49-F238E27FC236}">
                  <a16:creationId xmlns:a16="http://schemas.microsoft.com/office/drawing/2014/main" id="{8F39E27A-56C1-4328-8DF1-2DA147C78483}"/>
                </a:ext>
              </a:extLst>
            </p:cNvPr>
            <p:cNvSpPr/>
            <p:nvPr/>
          </p:nvSpPr>
          <p:spPr>
            <a:xfrm>
              <a:off x="12051348" y="5576515"/>
              <a:ext cx="137603" cy="210490"/>
            </a:xfrm>
            <a:custGeom>
              <a:avLst/>
              <a:gdLst>
                <a:gd name="connsiteX0" fmla="*/ 105245 w 137603"/>
                <a:gd name="connsiteY0" fmla="*/ 0 h 210490"/>
                <a:gd name="connsiteX1" fmla="*/ 137603 w 137603"/>
                <a:gd name="connsiteY1" fmla="*/ 6533 h 210490"/>
                <a:gd name="connsiteX2" fmla="*/ 137603 w 137603"/>
                <a:gd name="connsiteY2" fmla="*/ 203957 h 210490"/>
                <a:gd name="connsiteX3" fmla="*/ 105245 w 137603"/>
                <a:gd name="connsiteY3" fmla="*/ 210490 h 210490"/>
                <a:gd name="connsiteX4" fmla="*/ 0 w 137603"/>
                <a:gd name="connsiteY4" fmla="*/ 105245 h 210490"/>
                <a:gd name="connsiteX5" fmla="*/ 105245 w 137603"/>
                <a:gd name="connsiteY5" fmla="*/ 0 h 210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603" h="210490">
                  <a:moveTo>
                    <a:pt x="105245" y="0"/>
                  </a:moveTo>
                  <a:lnTo>
                    <a:pt x="137603" y="6533"/>
                  </a:lnTo>
                  <a:lnTo>
                    <a:pt x="137603" y="203957"/>
                  </a:lnTo>
                  <a:lnTo>
                    <a:pt x="105245" y="210490"/>
                  </a:lnTo>
                  <a:cubicBezTo>
                    <a:pt x="47120" y="210490"/>
                    <a:pt x="0" y="163370"/>
                    <a:pt x="0" y="105245"/>
                  </a:cubicBezTo>
                  <a:cubicBezTo>
                    <a:pt x="0" y="47120"/>
                    <a:pt x="47120" y="0"/>
                    <a:pt x="105245" y="0"/>
                  </a:cubicBezTo>
                  <a:close/>
                </a:path>
              </a:pathLst>
            </a:cu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grpSp>
      <p:sp>
        <p:nvSpPr>
          <p:cNvPr id="4" name="Date Placeholder 3">
            <a:extLst>
              <a:ext uri="{FF2B5EF4-FFF2-40B4-BE49-F238E27FC236}">
                <a16:creationId xmlns:a16="http://schemas.microsoft.com/office/drawing/2014/main" id="{442C5EC6-E331-4312-AC12-56D55F7D2B15}"/>
              </a:ext>
            </a:extLst>
          </p:cNvPr>
          <p:cNvSpPr>
            <a:spLocks noGrp="1"/>
          </p:cNvSpPr>
          <p:nvPr>
            <p:ph type="dt" sz="half" idx="2"/>
          </p:nvPr>
        </p:nvSpPr>
        <p:spPr>
          <a:xfrm>
            <a:off x="777240" y="6488268"/>
            <a:ext cx="2743200" cy="233209"/>
          </a:xfrm>
          <a:prstGeom prst="rect">
            <a:avLst/>
          </a:prstGeom>
        </p:spPr>
        <p:txBody>
          <a:bodyPr vert="horz" lIns="91440" tIns="45720" rIns="91440" bIns="45720" rtlCol="0" anchor="ctr"/>
          <a:lstStyle>
            <a:lvl1pPr algn="l">
              <a:defRPr sz="1000">
                <a:solidFill>
                  <a:schemeClr val="tx1">
                    <a:tint val="75000"/>
                  </a:schemeClr>
                </a:solidFill>
              </a:defRPr>
            </a:lvl1pPr>
          </a:lstStyle>
          <a:p>
            <a:fld id="{4A8D24A4-5FEC-4062-8995-EB21925B3B40}" type="datetime1">
              <a:rPr lang="en-US" smtClean="0"/>
              <a:t>9/4/2024</a:t>
            </a:fld>
            <a:endParaRPr lang="en-US" sz="1000" dirty="0"/>
          </a:p>
        </p:txBody>
      </p:sp>
      <p:sp>
        <p:nvSpPr>
          <p:cNvPr id="5" name="Footer Placeholder 4">
            <a:extLst>
              <a:ext uri="{FF2B5EF4-FFF2-40B4-BE49-F238E27FC236}">
                <a16:creationId xmlns:a16="http://schemas.microsoft.com/office/drawing/2014/main" id="{3337FC5D-92B2-4B4D-8111-6EDEF280692A}"/>
              </a:ext>
            </a:extLst>
          </p:cNvPr>
          <p:cNvSpPr>
            <a:spLocks noGrp="1"/>
          </p:cNvSpPr>
          <p:nvPr>
            <p:ph type="ftr" sz="quarter" idx="3"/>
          </p:nvPr>
        </p:nvSpPr>
        <p:spPr>
          <a:xfrm>
            <a:off x="4038600" y="6488268"/>
            <a:ext cx="4114800" cy="233209"/>
          </a:xfrm>
          <a:prstGeom prst="rect">
            <a:avLst/>
          </a:prstGeom>
        </p:spPr>
        <p:txBody>
          <a:bodyPr vert="horz" lIns="91440" tIns="45720" rIns="91440" bIns="45720" rtlCol="0" anchor="ctr"/>
          <a:lstStyle>
            <a:lvl1pPr algn="ctr">
              <a:defRPr sz="1000">
                <a:solidFill>
                  <a:schemeClr val="tx1">
                    <a:tint val="75000"/>
                  </a:schemeClr>
                </a:solidFill>
              </a:defRPr>
            </a:lvl1pPr>
          </a:lstStyle>
          <a:p>
            <a:endParaRPr lang="en-US" sz="1000"/>
          </a:p>
        </p:txBody>
      </p:sp>
      <p:sp>
        <p:nvSpPr>
          <p:cNvPr id="6" name="Slide Number Placeholder 5">
            <a:extLst>
              <a:ext uri="{FF2B5EF4-FFF2-40B4-BE49-F238E27FC236}">
                <a16:creationId xmlns:a16="http://schemas.microsoft.com/office/drawing/2014/main" id="{723A104D-C777-4A6E-8A43-F94028E5E311}"/>
              </a:ext>
            </a:extLst>
          </p:cNvPr>
          <p:cNvSpPr>
            <a:spLocks noGrp="1"/>
          </p:cNvSpPr>
          <p:nvPr>
            <p:ph type="sldNum" sz="quarter" idx="4"/>
          </p:nvPr>
        </p:nvSpPr>
        <p:spPr>
          <a:xfrm>
            <a:off x="8693150" y="6488268"/>
            <a:ext cx="2743200" cy="233209"/>
          </a:xfrm>
          <a:prstGeom prst="rect">
            <a:avLst/>
          </a:prstGeom>
        </p:spPr>
        <p:txBody>
          <a:bodyPr vert="horz" lIns="91440" tIns="45720" rIns="91440" bIns="45720" rtlCol="0" anchor="ctr"/>
          <a:lstStyle>
            <a:lvl1pPr algn="r">
              <a:defRPr sz="1000">
                <a:solidFill>
                  <a:schemeClr val="tx1">
                    <a:tint val="75000"/>
                  </a:schemeClr>
                </a:solidFill>
              </a:defRPr>
            </a:lvl1pPr>
          </a:lstStyle>
          <a:p>
            <a:fld id="{35747434-7036-48DB-A148-6B3D8EE75CDA}" type="slidenum">
              <a:rPr lang="en-US" smtClean="0"/>
              <a:pPr/>
              <a:t>‹#›</a:t>
            </a:fld>
            <a:endParaRPr lang="en-US" sz="1000" dirty="0"/>
          </a:p>
        </p:txBody>
      </p:sp>
      <p:sp>
        <p:nvSpPr>
          <p:cNvPr id="2" name="Title Placeholder 1">
            <a:extLst>
              <a:ext uri="{FF2B5EF4-FFF2-40B4-BE49-F238E27FC236}">
                <a16:creationId xmlns:a16="http://schemas.microsoft.com/office/drawing/2014/main" id="{12D3A74F-6169-4D30-A245-B46D738BEA81}"/>
              </a:ext>
            </a:extLst>
          </p:cNvPr>
          <p:cNvSpPr>
            <a:spLocks noGrp="1"/>
          </p:cNvSpPr>
          <p:nvPr>
            <p:ph type="title"/>
          </p:nvPr>
        </p:nvSpPr>
        <p:spPr>
          <a:xfrm>
            <a:off x="777240" y="365125"/>
            <a:ext cx="1065911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3877E64-7A05-44DA-81FA-6EF4806BBF0E}"/>
              </a:ext>
            </a:extLst>
          </p:cNvPr>
          <p:cNvSpPr>
            <a:spLocks noGrp="1"/>
          </p:cNvSpPr>
          <p:nvPr>
            <p:ph type="body" idx="1"/>
          </p:nvPr>
        </p:nvSpPr>
        <p:spPr>
          <a:xfrm>
            <a:off x="777240" y="1825625"/>
            <a:ext cx="1065911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35088018"/>
      </p:ext>
    </p:extLst>
  </p:cSld>
  <p:clrMap bg1="lt1" tx1="dk1" bg2="lt2" tx2="dk2" accent1="accent1" accent2="accent2" accent3="accent3" accent4="accent4" accent5="accent5" accent6="accent6" hlink="hlink" folHlink="folHlink"/>
  <p:sldLayoutIdLst>
    <p:sldLayoutId id="2147483790" r:id="rId1"/>
    <p:sldLayoutId id="2147483791" r:id="rId2"/>
    <p:sldLayoutId id="2147483792" r:id="rId3"/>
    <p:sldLayoutId id="2147483793" r:id="rId4"/>
    <p:sldLayoutId id="2147483794" r:id="rId5"/>
    <p:sldLayoutId id="2147483795" r:id="rId6"/>
    <p:sldLayoutId id="2147483796" r:id="rId7"/>
    <p:sldLayoutId id="2147483797" r:id="rId8"/>
    <p:sldLayoutId id="2147483798" r:id="rId9"/>
    <p:sldLayoutId id="2147483799" r:id="rId10"/>
    <p:sldLayoutId id="2147483800" r:id="rId11"/>
  </p:sldLayoutIdLst>
  <p:hf sldNum="0" hdr="0" ftr="0" dt="0"/>
  <p:txStyles>
    <p:titleStyle>
      <a:lvl1pPr algn="l" defTabSz="914400" rtl="0" eaLnBrk="1" latinLnBrk="0" hangingPunct="1">
        <a:lnSpc>
          <a:spcPct val="90000"/>
        </a:lnSpc>
        <a:spcBef>
          <a:spcPct val="0"/>
        </a:spcBef>
        <a:buNone/>
        <a:defRPr sz="5400" kern="1200">
          <a:solidFill>
            <a:schemeClr val="tx2"/>
          </a:solidFill>
          <a:latin typeface="+mj-lt"/>
          <a:ea typeface="+mj-ea"/>
          <a:cs typeface="+mj-cs"/>
        </a:defRPr>
      </a:lvl1pPr>
    </p:titleStyle>
    <p:bodyStyle>
      <a:lvl1pPr marL="228600" indent="-228600" algn="l" defTabSz="914400" rtl="0" eaLnBrk="1" latinLnBrk="0" hangingPunct="1">
        <a:lnSpc>
          <a:spcPct val="90000"/>
        </a:lnSpc>
        <a:spcBef>
          <a:spcPts val="1000"/>
        </a:spcBef>
        <a:buClr>
          <a:schemeClr val="tx2">
            <a:lumMod val="75000"/>
            <a:lumOff val="25000"/>
          </a:schemeClr>
        </a:buClr>
        <a:buFont typeface="Arial" panose="020B0604020202020204" pitchFamily="34" charset="0"/>
        <a:buChar char="•"/>
        <a:defRPr sz="20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Clr>
          <a:schemeClr val="tx2">
            <a:lumMod val="75000"/>
            <a:lumOff val="25000"/>
          </a:schemeClr>
        </a:buClr>
        <a:buFont typeface="Arial" panose="020B0604020202020204" pitchFamily="34" charset="0"/>
        <a:buChar char="•"/>
        <a:defRPr sz="18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Clr>
          <a:schemeClr val="tx2">
            <a:lumMod val="75000"/>
            <a:lumOff val="25000"/>
          </a:schemeClr>
        </a:buClr>
        <a:buFont typeface="Arial" panose="020B0604020202020204" pitchFamily="34" charset="0"/>
        <a:buChar char="•"/>
        <a:defRPr sz="16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Clr>
          <a:schemeClr val="tx2">
            <a:lumMod val="75000"/>
            <a:lumOff val="25000"/>
          </a:schemeClr>
        </a:buClr>
        <a:buFont typeface="Arial" panose="020B0604020202020204" pitchFamily="34" charset="0"/>
        <a:buChar char="•"/>
        <a:defRPr sz="14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Clr>
          <a:schemeClr val="tx2">
            <a:lumMod val="75000"/>
            <a:lumOff val="25000"/>
          </a:schemeClr>
        </a:buClr>
        <a:buFont typeface="Arial" panose="020B0604020202020204" pitchFamily="34" charset="0"/>
        <a:buChar char="•"/>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8" Type="http://schemas.openxmlformats.org/officeDocument/2006/relationships/hyperlink" Target="https://learn.microsoft.com/en-us/azure/aks/#:~:text=AKS%20allows%20you%20to%20quickly,quickstarts%2C%20tutorials%2C%20and%20samples." TargetMode="External"/><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jpe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20.jpeg"/><Relationship Id="rId5" Type="http://schemas.openxmlformats.org/officeDocument/2006/relationships/image" Target="../media/image19.png"/><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5B9544DE-D5D2-419F-97F9-C3CB8C3179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C6898C9B-7323-4559-9424-018A10D798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bg2">
              <a:lumMod val="9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bg1"/>
              </a:solidFill>
              <a:latin typeface="+mj-lt"/>
            </a:endParaRPr>
          </a:p>
        </p:txBody>
      </p:sp>
      <p:sp>
        <p:nvSpPr>
          <p:cNvPr id="2" name="Title 1">
            <a:extLst>
              <a:ext uri="{FF2B5EF4-FFF2-40B4-BE49-F238E27FC236}">
                <a16:creationId xmlns:a16="http://schemas.microsoft.com/office/drawing/2014/main" id="{4EB8A239-69D1-CAD9-6F51-01056C8EFE5E}"/>
              </a:ext>
            </a:extLst>
          </p:cNvPr>
          <p:cNvSpPr>
            <a:spLocks noGrp="1"/>
          </p:cNvSpPr>
          <p:nvPr>
            <p:ph type="ctrTitle"/>
          </p:nvPr>
        </p:nvSpPr>
        <p:spPr>
          <a:xfrm>
            <a:off x="734764" y="825175"/>
            <a:ext cx="6882091" cy="2169644"/>
          </a:xfrm>
        </p:spPr>
        <p:txBody>
          <a:bodyPr>
            <a:normAutofit fontScale="90000"/>
          </a:bodyPr>
          <a:lstStyle/>
          <a:p>
            <a:pPr algn="l"/>
            <a:r>
              <a:rPr lang="en-US" dirty="0">
                <a:latin typeface="Amasis MT Pro Black" panose="02040A04050005020304" pitchFamily="18" charset="0"/>
              </a:rPr>
              <a:t>AI-Enhanced Medical Imaging And Diagnostic Platform</a:t>
            </a:r>
            <a:endParaRPr lang="en-IN" dirty="0">
              <a:latin typeface="Amasis MT Pro Black" panose="02040A04050005020304" pitchFamily="18" charset="0"/>
            </a:endParaRPr>
          </a:p>
        </p:txBody>
      </p:sp>
      <p:sp>
        <p:nvSpPr>
          <p:cNvPr id="3" name="Subtitle 2">
            <a:extLst>
              <a:ext uri="{FF2B5EF4-FFF2-40B4-BE49-F238E27FC236}">
                <a16:creationId xmlns:a16="http://schemas.microsoft.com/office/drawing/2014/main" id="{AA09CE74-E75C-B62F-9659-754152B3801F}"/>
              </a:ext>
            </a:extLst>
          </p:cNvPr>
          <p:cNvSpPr>
            <a:spLocks noGrp="1"/>
          </p:cNvSpPr>
          <p:nvPr>
            <p:ph type="subTitle" idx="1"/>
          </p:nvPr>
        </p:nvSpPr>
        <p:spPr>
          <a:xfrm>
            <a:off x="777238" y="3136490"/>
            <a:ext cx="6614161" cy="3008512"/>
          </a:xfrm>
        </p:spPr>
        <p:txBody>
          <a:bodyPr>
            <a:normAutofit fontScale="92500" lnSpcReduction="20000"/>
          </a:bodyPr>
          <a:lstStyle/>
          <a:p>
            <a:r>
              <a:rPr lang="en-US" u="sng" dirty="0">
                <a:latin typeface="Times New Roman" panose="02020603050405020304" pitchFamily="18" charset="0"/>
                <a:cs typeface="Times New Roman" panose="02020603050405020304" pitchFamily="18" charset="0"/>
              </a:rPr>
              <a:t>Team Members</a:t>
            </a:r>
          </a:p>
          <a:p>
            <a:pPr algn="l"/>
            <a:r>
              <a:rPr lang="en-US" dirty="0" err="1">
                <a:latin typeface="Times New Roman" panose="02020603050405020304" pitchFamily="18" charset="0"/>
                <a:cs typeface="Times New Roman" panose="02020603050405020304" pitchFamily="18" charset="0"/>
              </a:rPr>
              <a:t>P.Suneel</a:t>
            </a:r>
            <a:r>
              <a:rPr lang="en-US" dirty="0">
                <a:latin typeface="Times New Roman" panose="02020603050405020304" pitchFamily="18" charset="0"/>
                <a:cs typeface="Times New Roman" panose="02020603050405020304" pitchFamily="18" charset="0"/>
              </a:rPr>
              <a:t> Kumar (Team Leader)</a:t>
            </a:r>
          </a:p>
          <a:p>
            <a:pPr algn="l"/>
            <a:r>
              <a:rPr lang="en-US" dirty="0" err="1">
                <a:latin typeface="Times New Roman" panose="02020603050405020304" pitchFamily="18" charset="0"/>
                <a:cs typeface="Times New Roman" panose="02020603050405020304" pitchFamily="18" charset="0"/>
              </a:rPr>
              <a:t>A.Mohan</a:t>
            </a:r>
            <a:r>
              <a:rPr lang="en-US" dirty="0">
                <a:latin typeface="Times New Roman" panose="02020603050405020304" pitchFamily="18" charset="0"/>
                <a:cs typeface="Times New Roman" panose="02020603050405020304" pitchFamily="18" charset="0"/>
              </a:rPr>
              <a:t> sai</a:t>
            </a:r>
          </a:p>
          <a:p>
            <a:pPr algn="l"/>
            <a:r>
              <a:rPr lang="en-US" dirty="0" err="1">
                <a:latin typeface="Times New Roman" panose="02020603050405020304" pitchFamily="18" charset="0"/>
                <a:cs typeface="Times New Roman" panose="02020603050405020304" pitchFamily="18" charset="0"/>
              </a:rPr>
              <a:t>C.Chiranjeevi</a:t>
            </a:r>
            <a:endParaRPr lang="en-US" dirty="0">
              <a:latin typeface="Times New Roman" panose="02020603050405020304" pitchFamily="18" charset="0"/>
              <a:cs typeface="Times New Roman" panose="02020603050405020304" pitchFamily="18" charset="0"/>
            </a:endParaRPr>
          </a:p>
          <a:p>
            <a:pPr algn="l"/>
            <a:r>
              <a:rPr lang="en-US" dirty="0" err="1">
                <a:latin typeface="Times New Roman" panose="02020603050405020304" pitchFamily="18" charset="0"/>
                <a:cs typeface="Times New Roman" panose="02020603050405020304" pitchFamily="18" charset="0"/>
              </a:rPr>
              <a:t>E.Vijaya</a:t>
            </a:r>
            <a:r>
              <a:rPr lang="en-US" dirty="0">
                <a:latin typeface="Times New Roman" panose="02020603050405020304" pitchFamily="18" charset="0"/>
                <a:cs typeface="Times New Roman" panose="02020603050405020304" pitchFamily="18" charset="0"/>
              </a:rPr>
              <a:t> Lakshmi</a:t>
            </a:r>
          </a:p>
          <a:p>
            <a:pPr algn="l"/>
            <a:r>
              <a:rPr lang="en-US" dirty="0" err="1">
                <a:latin typeface="Times New Roman" panose="02020603050405020304" pitchFamily="18" charset="0"/>
                <a:cs typeface="Times New Roman" panose="02020603050405020304" pitchFamily="18" charset="0"/>
              </a:rPr>
              <a:t>N.Vinod</a:t>
            </a:r>
            <a:r>
              <a:rPr lang="en-US" dirty="0">
                <a:latin typeface="Times New Roman" panose="02020603050405020304" pitchFamily="18" charset="0"/>
                <a:cs typeface="Times New Roman" panose="02020603050405020304" pitchFamily="18" charset="0"/>
              </a:rPr>
              <a:t> Kumar</a:t>
            </a:r>
          </a:p>
          <a:p>
            <a:pPr algn="l"/>
            <a:r>
              <a:rPr lang="en-US" dirty="0" err="1">
                <a:latin typeface="Times New Roman" panose="02020603050405020304" pitchFamily="18" charset="0"/>
                <a:cs typeface="Times New Roman" panose="02020603050405020304" pitchFamily="18" charset="0"/>
              </a:rPr>
              <a:t>R.Likitha</a:t>
            </a:r>
            <a:endParaRPr lang="en-US" dirty="0">
              <a:latin typeface="Times New Roman" panose="02020603050405020304" pitchFamily="18" charset="0"/>
              <a:cs typeface="Times New Roman" panose="02020603050405020304" pitchFamily="18" charset="0"/>
            </a:endParaRPr>
          </a:p>
          <a:p>
            <a:pPr algn="l"/>
            <a:r>
              <a:rPr lang="en-US" dirty="0" err="1">
                <a:latin typeface="Times New Roman" panose="02020603050405020304" pitchFamily="18" charset="0"/>
                <a:cs typeface="Times New Roman" panose="02020603050405020304" pitchFamily="18" charset="0"/>
              </a:rPr>
              <a:t>Y.Chandu</a:t>
            </a:r>
            <a:endParaRPr lang="en-US" dirty="0">
              <a:latin typeface="Times New Roman" panose="02020603050405020304" pitchFamily="18" charset="0"/>
              <a:cs typeface="Times New Roman" panose="02020603050405020304" pitchFamily="18" charset="0"/>
            </a:endParaRPr>
          </a:p>
          <a:p>
            <a:pPr algn="l"/>
            <a:endParaRPr lang="en-US" dirty="0">
              <a:latin typeface="Times New Roman" panose="02020603050405020304" pitchFamily="18" charset="0"/>
              <a:cs typeface="Times New Roman" panose="02020603050405020304" pitchFamily="18" charset="0"/>
            </a:endParaRPr>
          </a:p>
        </p:txBody>
      </p:sp>
      <p:grpSp>
        <p:nvGrpSpPr>
          <p:cNvPr id="38" name="decorative circles">
            <a:extLst>
              <a:ext uri="{FF2B5EF4-FFF2-40B4-BE49-F238E27FC236}">
                <a16:creationId xmlns:a16="http://schemas.microsoft.com/office/drawing/2014/main" id="{CD3F8757-46C7-43B2-B5EF-9B85B5C839A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437008" y="433142"/>
            <a:ext cx="1122760" cy="6178301"/>
            <a:chOff x="8437008" y="433142"/>
            <a:chExt cx="1122760" cy="6178301"/>
          </a:xfrm>
        </p:grpSpPr>
        <p:sp>
          <p:nvSpPr>
            <p:cNvPr id="39" name="Oval 38">
              <a:extLst>
                <a:ext uri="{FF2B5EF4-FFF2-40B4-BE49-F238E27FC236}">
                  <a16:creationId xmlns:a16="http://schemas.microsoft.com/office/drawing/2014/main" id="{CC558EDF-DA7F-481C-8D08-2A7156D3F0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575160" y="825175"/>
              <a:ext cx="466441" cy="466441"/>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3DCDAD58-A043-493E-A51B-5A32AB1C53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28229" y="433142"/>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D56CBC24-7B7A-405B-8EB6-1A5FD7BE49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437008" y="5719481"/>
              <a:ext cx="226735" cy="226735"/>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F1EFB3FA-A08C-47F2-B71D-3556F253C1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093327" y="6145002"/>
              <a:ext cx="466441" cy="46644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D36554C6-9AC1-4C2E-AE7F-040BCB6CED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96963" y="5817067"/>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Picture 3" descr="Colored pencils inside a pencil holder which is on top of a wood table">
            <a:extLst>
              <a:ext uri="{FF2B5EF4-FFF2-40B4-BE49-F238E27FC236}">
                <a16:creationId xmlns:a16="http://schemas.microsoft.com/office/drawing/2014/main" id="{1CD211D6-F617-87BA-36A1-0E811F2FED64}"/>
              </a:ext>
            </a:extLst>
          </p:cNvPr>
          <p:cNvPicPr>
            <a:picLocks noChangeAspect="1"/>
          </p:cNvPicPr>
          <p:nvPr/>
        </p:nvPicPr>
        <p:blipFill>
          <a:blip r:embed="rId2"/>
          <a:srcRect l="52253" r="7880" b="2"/>
          <a:stretch/>
        </p:blipFill>
        <p:spPr>
          <a:xfrm>
            <a:off x="8608738" y="357441"/>
            <a:ext cx="3580214" cy="5994304"/>
          </a:xfrm>
          <a:custGeom>
            <a:avLst/>
            <a:gdLst/>
            <a:ahLst/>
            <a:cxnLst/>
            <a:rect l="l" t="t" r="r" b="b"/>
            <a:pathLst>
              <a:path w="3735324" h="6254002">
                <a:moveTo>
                  <a:pt x="3127001" y="0"/>
                </a:moveTo>
                <a:cubicBezTo>
                  <a:pt x="3288907" y="0"/>
                  <a:pt x="3447939" y="12305"/>
                  <a:pt x="3603212" y="36030"/>
                </a:cubicBezTo>
                <a:lnTo>
                  <a:pt x="3735324" y="59623"/>
                </a:lnTo>
                <a:lnTo>
                  <a:pt x="3735324" y="6194380"/>
                </a:lnTo>
                <a:lnTo>
                  <a:pt x="3603212" y="6217972"/>
                </a:lnTo>
                <a:cubicBezTo>
                  <a:pt x="3447939" y="6241698"/>
                  <a:pt x="3288907" y="6254002"/>
                  <a:pt x="3127001" y="6254002"/>
                </a:cubicBezTo>
                <a:cubicBezTo>
                  <a:pt x="1400006" y="6254002"/>
                  <a:pt x="0" y="4853996"/>
                  <a:pt x="0" y="3127001"/>
                </a:cubicBezTo>
                <a:cubicBezTo>
                  <a:pt x="0" y="1400006"/>
                  <a:pt x="1400006" y="0"/>
                  <a:pt x="3127001" y="0"/>
                </a:cubicBezTo>
                <a:close/>
              </a:path>
            </a:pathLst>
          </a:custGeom>
        </p:spPr>
      </p:pic>
    </p:spTree>
    <p:extLst>
      <p:ext uri="{BB962C8B-B14F-4D97-AF65-F5344CB8AC3E}">
        <p14:creationId xmlns:p14="http://schemas.microsoft.com/office/powerpoint/2010/main" val="4194640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grpId="0" nodeType="withEffect">
                                  <p:stCondLst>
                                    <p:cond delay="1500"/>
                                  </p:stCondLst>
                                  <p:iterate>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7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1500"/>
                                  </p:stCondLst>
                                  <p:iterate>
                                    <p:tmPct val="10000"/>
                                  </p:iterate>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7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1500"/>
                                  </p:stCondLst>
                                  <p:iterate>
                                    <p:tmPct val="10000"/>
                                  </p:iterate>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700"/>
                                        <p:tgtEl>
                                          <p:spTgt spid="3">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1500"/>
                                  </p:stCondLst>
                                  <p:iterate>
                                    <p:tmPct val="10000"/>
                                  </p:iterate>
                                  <p:childTnLst>
                                    <p:set>
                                      <p:cBhvr>
                                        <p:cTn id="24" dur="1" fill="hold">
                                          <p:stCondLst>
                                            <p:cond delay="0"/>
                                          </p:stCondLst>
                                        </p:cTn>
                                        <p:tgtEl>
                                          <p:spTgt spid="3">
                                            <p:txEl>
                                              <p:pRg st="3" end="3"/>
                                            </p:txEl>
                                          </p:spTgt>
                                        </p:tgtEl>
                                        <p:attrNameLst>
                                          <p:attrName>style.visibility</p:attrName>
                                        </p:attrNameLst>
                                      </p:cBhvr>
                                      <p:to>
                                        <p:strVal val="visible"/>
                                      </p:to>
                                    </p:set>
                                    <p:animEffect transition="in" filter="fade">
                                      <p:cBhvr>
                                        <p:cTn id="25" dur="700"/>
                                        <p:tgtEl>
                                          <p:spTgt spid="3">
                                            <p:txEl>
                                              <p:pRg st="3" end="3"/>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1500"/>
                                  </p:stCondLst>
                                  <p:iterate>
                                    <p:tmPct val="10000"/>
                                  </p:iterate>
                                  <p:childTnLst>
                                    <p:set>
                                      <p:cBhvr>
                                        <p:cTn id="29" dur="1" fill="hold">
                                          <p:stCondLst>
                                            <p:cond delay="0"/>
                                          </p:stCondLst>
                                        </p:cTn>
                                        <p:tgtEl>
                                          <p:spTgt spid="3">
                                            <p:txEl>
                                              <p:pRg st="4" end="4"/>
                                            </p:txEl>
                                          </p:spTgt>
                                        </p:tgtEl>
                                        <p:attrNameLst>
                                          <p:attrName>style.visibility</p:attrName>
                                        </p:attrNameLst>
                                      </p:cBhvr>
                                      <p:to>
                                        <p:strVal val="visible"/>
                                      </p:to>
                                    </p:set>
                                    <p:animEffect transition="in" filter="fade">
                                      <p:cBhvr>
                                        <p:cTn id="30" dur="700"/>
                                        <p:tgtEl>
                                          <p:spTgt spid="3">
                                            <p:txEl>
                                              <p:pRg st="4" end="4"/>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1500"/>
                                  </p:stCondLst>
                                  <p:iterate>
                                    <p:tmPct val="10000"/>
                                  </p:iterate>
                                  <p:childTnLst>
                                    <p:set>
                                      <p:cBhvr>
                                        <p:cTn id="34" dur="1" fill="hold">
                                          <p:stCondLst>
                                            <p:cond delay="0"/>
                                          </p:stCondLst>
                                        </p:cTn>
                                        <p:tgtEl>
                                          <p:spTgt spid="3">
                                            <p:txEl>
                                              <p:pRg st="5" end="5"/>
                                            </p:txEl>
                                          </p:spTgt>
                                        </p:tgtEl>
                                        <p:attrNameLst>
                                          <p:attrName>style.visibility</p:attrName>
                                        </p:attrNameLst>
                                      </p:cBhvr>
                                      <p:to>
                                        <p:strVal val="visible"/>
                                      </p:to>
                                    </p:set>
                                    <p:animEffect transition="in" filter="fade">
                                      <p:cBhvr>
                                        <p:cTn id="35" dur="700"/>
                                        <p:tgtEl>
                                          <p:spTgt spid="3">
                                            <p:txEl>
                                              <p:pRg st="5" end="5"/>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1500"/>
                                  </p:stCondLst>
                                  <p:iterate>
                                    <p:tmPct val="10000"/>
                                  </p:iterate>
                                  <p:childTnLst>
                                    <p:set>
                                      <p:cBhvr>
                                        <p:cTn id="39" dur="1" fill="hold">
                                          <p:stCondLst>
                                            <p:cond delay="0"/>
                                          </p:stCondLst>
                                        </p:cTn>
                                        <p:tgtEl>
                                          <p:spTgt spid="3">
                                            <p:txEl>
                                              <p:pRg st="6" end="6"/>
                                            </p:txEl>
                                          </p:spTgt>
                                        </p:tgtEl>
                                        <p:attrNameLst>
                                          <p:attrName>style.visibility</p:attrName>
                                        </p:attrNameLst>
                                      </p:cBhvr>
                                      <p:to>
                                        <p:strVal val="visible"/>
                                      </p:to>
                                    </p:set>
                                    <p:animEffect transition="in" filter="fade">
                                      <p:cBhvr>
                                        <p:cTn id="40" dur="700"/>
                                        <p:tgtEl>
                                          <p:spTgt spid="3">
                                            <p:txEl>
                                              <p:pRg st="6" end="6"/>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1500"/>
                                  </p:stCondLst>
                                  <p:iterate>
                                    <p:tmPct val="10000"/>
                                  </p:iterate>
                                  <p:childTnLst>
                                    <p:set>
                                      <p:cBhvr>
                                        <p:cTn id="44" dur="1" fill="hold">
                                          <p:stCondLst>
                                            <p:cond delay="0"/>
                                          </p:stCondLst>
                                        </p:cTn>
                                        <p:tgtEl>
                                          <p:spTgt spid="3">
                                            <p:txEl>
                                              <p:pRg st="7" end="7"/>
                                            </p:txEl>
                                          </p:spTgt>
                                        </p:tgtEl>
                                        <p:attrNameLst>
                                          <p:attrName>style.visibility</p:attrName>
                                        </p:attrNameLst>
                                      </p:cBhvr>
                                      <p:to>
                                        <p:strVal val="visible"/>
                                      </p:to>
                                    </p:set>
                                    <p:animEffect transition="in" filter="fade">
                                      <p:cBhvr>
                                        <p:cTn id="45" dur="7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9016303-24E9-3C0C-F406-67031D35EE5F}"/>
              </a:ext>
            </a:extLst>
          </p:cNvPr>
          <p:cNvSpPr txBox="1"/>
          <p:nvPr/>
        </p:nvSpPr>
        <p:spPr>
          <a:xfrm>
            <a:off x="872310" y="776004"/>
            <a:ext cx="10776154" cy="2339102"/>
          </a:xfrm>
          <a:prstGeom prst="rect">
            <a:avLst/>
          </a:prstGeom>
          <a:noFill/>
        </p:spPr>
        <p:txBody>
          <a:bodyPr wrap="square">
            <a:spAutoFit/>
          </a:bodyPr>
          <a:lstStyle/>
          <a:p>
            <a:pPr algn="just"/>
            <a:r>
              <a:rPr lang="en-IN" sz="2000" b="1" dirty="0">
                <a:latin typeface="Times New Roman" panose="02020603050405020304" pitchFamily="18" charset="0"/>
                <a:cs typeface="Times New Roman" panose="02020603050405020304" pitchFamily="18" charset="0"/>
              </a:rPr>
              <a:t>Advantages</a:t>
            </a:r>
          </a:p>
          <a:p>
            <a:pPr marL="285750" indent="-285750" algn="just">
              <a:buFont typeface="Arial" panose="020B0604020202020204" pitchFamily="34" charset="0"/>
              <a:buChar char="•"/>
            </a:pPr>
            <a:endParaRPr lang="en-IN"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Real-Time Data: Captures and processes symptoms in real-time, offering immediate feedback.</a:t>
            </a:r>
          </a:p>
          <a:p>
            <a:pPr marL="285750" indent="-28575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Multi-Modal Capability: Supports text, audio, image, and live speech inputs for flexibility.</a:t>
            </a:r>
          </a:p>
          <a:p>
            <a:pPr marL="285750" indent="-28575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Interactive Features: Engages users through dynamic input methods, enhancing user experience.</a:t>
            </a:r>
          </a:p>
          <a:p>
            <a:pPr marL="285750" indent="-28575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Ease of Use: Streamlined processes for submitting symptoms and receiving feedback without complex procedures.</a:t>
            </a:r>
          </a:p>
          <a:p>
            <a:pPr marL="285750" indent="-28575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Cost Efficiency: Lowers healthcare costs by replacing physical diagnostic equipment by this enhanced platform.</a:t>
            </a:r>
            <a:endParaRPr lang="en-IN"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2B196746-863B-6554-2D10-2B003DF2E9B9}"/>
              </a:ext>
            </a:extLst>
          </p:cNvPr>
          <p:cNvSpPr txBox="1"/>
          <p:nvPr/>
        </p:nvSpPr>
        <p:spPr>
          <a:xfrm>
            <a:off x="872310" y="3198993"/>
            <a:ext cx="10776154" cy="2062103"/>
          </a:xfrm>
          <a:prstGeom prst="rect">
            <a:avLst/>
          </a:prstGeom>
          <a:noFill/>
        </p:spPr>
        <p:txBody>
          <a:bodyPr wrap="square">
            <a:spAutoFit/>
          </a:bodyPr>
          <a:lstStyle/>
          <a:p>
            <a:pPr algn="just"/>
            <a:r>
              <a:rPr lang="en-IN" sz="2000" b="1" dirty="0">
                <a:latin typeface="Times New Roman" panose="02020603050405020304" pitchFamily="18" charset="0"/>
                <a:cs typeface="Times New Roman" panose="02020603050405020304" pitchFamily="18" charset="0"/>
              </a:rPr>
              <a:t>Disadvantages</a:t>
            </a:r>
          </a:p>
          <a:p>
            <a:pPr marL="285750" indent="-285750" algn="just">
              <a:buFont typeface="Arial" panose="020B0604020202020204" pitchFamily="34" charset="0"/>
              <a:buChar char="•"/>
            </a:pPr>
            <a:endParaRPr lang="en-IN"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Audio Quality Issues: Background noise can impact transcription accuracy.</a:t>
            </a:r>
          </a:p>
          <a:p>
            <a:pPr marL="285750" indent="-28575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Processing Time: Audio takes longer to process compared to text.</a:t>
            </a:r>
          </a:p>
          <a:p>
            <a:pPr marL="285750" indent="-28575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Speech Recognition Errors: Misinterpretations can lead to incorrect analysis.</a:t>
            </a:r>
          </a:p>
          <a:p>
            <a:pPr marL="285750" indent="-28575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File Size: Larger audio files may slow upload times.</a:t>
            </a:r>
          </a:p>
          <a:p>
            <a:pPr marL="285750" indent="-28575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User Hesitation: Some users may be reluctant to record their voice.</a:t>
            </a:r>
            <a:endParaRPr lang="en-IN" dirty="0">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3C8AEEBA-C975-A616-744C-2D4B3AEB0020}"/>
              </a:ext>
            </a:extLst>
          </p:cNvPr>
          <p:cNvSpPr txBox="1"/>
          <p:nvPr/>
        </p:nvSpPr>
        <p:spPr>
          <a:xfrm>
            <a:off x="3048000" y="326991"/>
            <a:ext cx="6096000" cy="477054"/>
          </a:xfrm>
          <a:prstGeom prst="rect">
            <a:avLst/>
          </a:prstGeom>
          <a:noFill/>
        </p:spPr>
        <p:txBody>
          <a:bodyPr wrap="square">
            <a:spAutoFit/>
          </a:bodyPr>
          <a:lstStyle/>
          <a:p>
            <a:r>
              <a:rPr lang="en-IN" sz="2500" dirty="0">
                <a:latin typeface="Amasis MT Pro Black" panose="02040A04050005020304" pitchFamily="18" charset="0"/>
              </a:rPr>
              <a:t>Advantages And Disadvantages</a:t>
            </a:r>
          </a:p>
        </p:txBody>
      </p:sp>
    </p:spTree>
    <p:extLst>
      <p:ext uri="{BB962C8B-B14F-4D97-AF65-F5344CB8AC3E}">
        <p14:creationId xmlns:p14="http://schemas.microsoft.com/office/powerpoint/2010/main" val="34635424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ACD24EF-96F6-F58F-4509-CD070DDDF281}"/>
              </a:ext>
            </a:extLst>
          </p:cNvPr>
          <p:cNvSpPr txBox="1"/>
          <p:nvPr/>
        </p:nvSpPr>
        <p:spPr>
          <a:xfrm>
            <a:off x="1613043" y="436601"/>
            <a:ext cx="7509850" cy="477054"/>
          </a:xfrm>
          <a:prstGeom prst="rect">
            <a:avLst/>
          </a:prstGeom>
          <a:noFill/>
        </p:spPr>
        <p:txBody>
          <a:bodyPr wrap="square">
            <a:spAutoFit/>
          </a:bodyPr>
          <a:lstStyle/>
          <a:p>
            <a:pPr algn="ctr"/>
            <a:r>
              <a:rPr lang="en-US" sz="2500" b="1" dirty="0">
                <a:latin typeface="Amasis MT Pro Black" panose="02040A04050005020304" pitchFamily="18" charset="0"/>
              </a:rPr>
              <a:t>Conclusion</a:t>
            </a:r>
            <a:endParaRPr lang="en-IN" sz="2500" dirty="0">
              <a:latin typeface="Amasis MT Pro Black" panose="02040A04050005020304" pitchFamily="18" charset="0"/>
            </a:endParaRPr>
          </a:p>
        </p:txBody>
      </p:sp>
      <p:sp>
        <p:nvSpPr>
          <p:cNvPr id="6" name="TextBox 5">
            <a:extLst>
              <a:ext uri="{FF2B5EF4-FFF2-40B4-BE49-F238E27FC236}">
                <a16:creationId xmlns:a16="http://schemas.microsoft.com/office/drawing/2014/main" id="{C146C4A2-375B-FA8E-055E-40F0DD852A12}"/>
              </a:ext>
            </a:extLst>
          </p:cNvPr>
          <p:cNvSpPr txBox="1"/>
          <p:nvPr/>
        </p:nvSpPr>
        <p:spPr>
          <a:xfrm>
            <a:off x="688368" y="1056721"/>
            <a:ext cx="10972800" cy="4197559"/>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This project leverages cutting-edge AI technology to transform the way we diagnose and manage diseases like pneumonia. By integrating machine learning, natural language processing, and computer vision, it provides a comprehensive solution for analyzing symptoms, processing audio recordings, and interpreting medical images.</a:t>
            </a:r>
          </a:p>
          <a:p>
            <a:pPr marL="285750" indent="-285750" algn="just">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The system enhances accuracy by detecting subtle patterns and early signs of disease, improving the chances of successful treatment. It supports multiple languages and automates diagnostic processes, making healthcare more efficient and reducing the workload on medical professionals. Additionally, it ensures faster and more accessible diagnostics, even in remote areas without on-site specialists.</a:t>
            </a:r>
          </a:p>
          <a:p>
            <a:pPr marL="285750" indent="-285750" algn="just">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Overall, this project aims to streamline healthcare, provide precise diagnoses, and offer personalized treatment recommendations, ultimately improving patient outcomes and making advanced medical care more widely available.</a:t>
            </a:r>
          </a:p>
        </p:txBody>
      </p:sp>
    </p:spTree>
    <p:extLst>
      <p:ext uri="{BB962C8B-B14F-4D97-AF65-F5344CB8AC3E}">
        <p14:creationId xmlns:p14="http://schemas.microsoft.com/office/powerpoint/2010/main" val="11908464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ACD24EF-96F6-F58F-4509-CD070DDDF281}"/>
              </a:ext>
            </a:extLst>
          </p:cNvPr>
          <p:cNvSpPr txBox="1"/>
          <p:nvPr/>
        </p:nvSpPr>
        <p:spPr>
          <a:xfrm>
            <a:off x="2339635" y="463878"/>
            <a:ext cx="8772570" cy="523220"/>
          </a:xfrm>
          <a:prstGeom prst="rect">
            <a:avLst/>
          </a:prstGeom>
          <a:noFill/>
        </p:spPr>
        <p:txBody>
          <a:bodyPr wrap="square">
            <a:spAutoFit/>
          </a:bodyPr>
          <a:lstStyle/>
          <a:p>
            <a:r>
              <a:rPr lang="en-US" sz="2800" b="1" dirty="0">
                <a:latin typeface="Amasis MT Pro Black" panose="02040A04050005020304" pitchFamily="18" charset="0"/>
              </a:rPr>
              <a:t>Future </a:t>
            </a:r>
            <a:r>
              <a:rPr lang="en-IN" sz="2800" b="1" dirty="0">
                <a:latin typeface="Amasis MT Pro Black" panose="02040A04050005020304" pitchFamily="18" charset="0"/>
              </a:rPr>
              <a:t>Enhance</a:t>
            </a:r>
            <a:r>
              <a:rPr lang="en-US" sz="2800" b="1" dirty="0">
                <a:latin typeface="Amasis MT Pro Black" panose="02040A04050005020304" pitchFamily="18" charset="0"/>
              </a:rPr>
              <a:t> using Azure Services</a:t>
            </a:r>
            <a:endParaRPr lang="en-IN" sz="2500" b="1" dirty="0">
              <a:latin typeface="Amasis MT Pro Black" panose="02040A04050005020304" pitchFamily="18" charset="0"/>
            </a:endParaRPr>
          </a:p>
        </p:txBody>
      </p:sp>
      <p:pic>
        <p:nvPicPr>
          <p:cNvPr id="33" name="Picture 32" descr="Close-up of a magnifying glass over a text&#10;&#10;Description automatically generated">
            <a:extLst>
              <a:ext uri="{FF2B5EF4-FFF2-40B4-BE49-F238E27FC236}">
                <a16:creationId xmlns:a16="http://schemas.microsoft.com/office/drawing/2014/main" id="{7AA372C5-3684-0EBA-A5AE-D0CF9B3FAC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5511" y="1163838"/>
            <a:ext cx="2858549" cy="1818121"/>
          </a:xfrm>
          <a:prstGeom prst="rect">
            <a:avLst/>
          </a:prstGeom>
        </p:spPr>
      </p:pic>
      <p:pic>
        <p:nvPicPr>
          <p:cNvPr id="35" name="Picture 34" descr="A diagram of a cloud&#10;&#10;Description automatically generated">
            <a:extLst>
              <a:ext uri="{FF2B5EF4-FFF2-40B4-BE49-F238E27FC236}">
                <a16:creationId xmlns:a16="http://schemas.microsoft.com/office/drawing/2014/main" id="{D9B2E2D0-2A11-02CA-62B0-7DAA4332B2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68532" y="1163838"/>
            <a:ext cx="2819475" cy="1818121"/>
          </a:xfrm>
          <a:prstGeom prst="rect">
            <a:avLst/>
          </a:prstGeom>
        </p:spPr>
      </p:pic>
      <p:pic>
        <p:nvPicPr>
          <p:cNvPr id="37" name="Picture 36" descr="A blue logo with text&#10;&#10;Description automatically generated">
            <a:extLst>
              <a:ext uri="{FF2B5EF4-FFF2-40B4-BE49-F238E27FC236}">
                <a16:creationId xmlns:a16="http://schemas.microsoft.com/office/drawing/2014/main" id="{1820FBFD-5026-B9FA-C2B0-84324B5497C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19368" y="1163838"/>
            <a:ext cx="2832580" cy="1818121"/>
          </a:xfrm>
          <a:prstGeom prst="rect">
            <a:avLst/>
          </a:prstGeom>
        </p:spPr>
      </p:pic>
      <p:pic>
        <p:nvPicPr>
          <p:cNvPr id="39" name="Picture 38" descr="A diagram of a diagram of a cloud computing system&#10;&#10;Description automatically generated with medium confidence">
            <a:extLst>
              <a:ext uri="{FF2B5EF4-FFF2-40B4-BE49-F238E27FC236}">
                <a16:creationId xmlns:a16="http://schemas.microsoft.com/office/drawing/2014/main" id="{D2A6A93C-3639-EC9D-5BFE-1A86767E5E3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35511" y="3995543"/>
            <a:ext cx="2857500" cy="1600200"/>
          </a:xfrm>
          <a:prstGeom prst="rect">
            <a:avLst/>
          </a:prstGeom>
        </p:spPr>
      </p:pic>
      <p:pic>
        <p:nvPicPr>
          <p:cNvPr id="41" name="Picture 40" descr="A logo with purple cubes&#10;&#10;Description automatically generated">
            <a:extLst>
              <a:ext uri="{FF2B5EF4-FFF2-40B4-BE49-F238E27FC236}">
                <a16:creationId xmlns:a16="http://schemas.microsoft.com/office/drawing/2014/main" id="{8646DD81-BA11-5534-9F72-258C4DE15C2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68531" y="3935792"/>
            <a:ext cx="2819475" cy="1600200"/>
          </a:xfrm>
          <a:prstGeom prst="rect">
            <a:avLst/>
          </a:prstGeom>
        </p:spPr>
      </p:pic>
      <p:pic>
        <p:nvPicPr>
          <p:cNvPr id="43" name="Picture 42" descr="A diagram of a cloud service&#10;&#10;Description automatically generated">
            <a:extLst>
              <a:ext uri="{FF2B5EF4-FFF2-40B4-BE49-F238E27FC236}">
                <a16:creationId xmlns:a16="http://schemas.microsoft.com/office/drawing/2014/main" id="{F252F432-13FE-7B9A-38A8-EF9A00FF3FB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248570" y="3876042"/>
            <a:ext cx="3174175" cy="1719701"/>
          </a:xfrm>
          <a:prstGeom prst="rect">
            <a:avLst/>
          </a:prstGeom>
        </p:spPr>
      </p:pic>
      <p:sp>
        <p:nvSpPr>
          <p:cNvPr id="45" name="TextBox 44">
            <a:extLst>
              <a:ext uri="{FF2B5EF4-FFF2-40B4-BE49-F238E27FC236}">
                <a16:creationId xmlns:a16="http://schemas.microsoft.com/office/drawing/2014/main" id="{24263F2E-1A23-EF3D-179B-5FE4C330D3CB}"/>
              </a:ext>
            </a:extLst>
          </p:cNvPr>
          <p:cNvSpPr txBox="1"/>
          <p:nvPr/>
        </p:nvSpPr>
        <p:spPr>
          <a:xfrm>
            <a:off x="1723163" y="3059668"/>
            <a:ext cx="6096000" cy="369332"/>
          </a:xfrm>
          <a:prstGeom prst="rect">
            <a:avLst/>
          </a:prstGeom>
          <a:noFill/>
        </p:spPr>
        <p:txBody>
          <a:bodyPr wrap="square">
            <a:spAutoFit/>
          </a:bodyPr>
          <a:lstStyle/>
          <a:p>
            <a:r>
              <a:rPr lang="en-IN" b="1" u="sng" dirty="0">
                <a:latin typeface="Times New Roman" panose="02020603050405020304" pitchFamily="18" charset="0"/>
                <a:cs typeface="Times New Roman" panose="02020603050405020304" pitchFamily="18" charset="0"/>
              </a:rPr>
              <a:t>Text Analytics</a:t>
            </a:r>
            <a:endParaRPr lang="en-IN" u="sng" dirty="0"/>
          </a:p>
        </p:txBody>
      </p:sp>
      <p:sp>
        <p:nvSpPr>
          <p:cNvPr id="47" name="TextBox 46">
            <a:extLst>
              <a:ext uri="{FF2B5EF4-FFF2-40B4-BE49-F238E27FC236}">
                <a16:creationId xmlns:a16="http://schemas.microsoft.com/office/drawing/2014/main" id="{65F54D39-4265-5D62-7985-EBB9EF9AE037}"/>
              </a:ext>
            </a:extLst>
          </p:cNvPr>
          <p:cNvSpPr txBox="1"/>
          <p:nvPr/>
        </p:nvSpPr>
        <p:spPr>
          <a:xfrm>
            <a:off x="5326745" y="3059668"/>
            <a:ext cx="6096000" cy="369332"/>
          </a:xfrm>
          <a:prstGeom prst="rect">
            <a:avLst/>
          </a:prstGeom>
          <a:noFill/>
        </p:spPr>
        <p:txBody>
          <a:bodyPr wrap="square">
            <a:spAutoFit/>
          </a:bodyPr>
          <a:lstStyle/>
          <a:p>
            <a:r>
              <a:rPr lang="en-IN" b="1" u="sng" dirty="0">
                <a:latin typeface="Times New Roman" panose="02020603050405020304" pitchFamily="18" charset="0"/>
                <a:cs typeface="Times New Roman" panose="02020603050405020304" pitchFamily="18" charset="0"/>
              </a:rPr>
              <a:t>Custom Vision</a:t>
            </a:r>
            <a:endParaRPr lang="en-IN" u="sng" dirty="0"/>
          </a:p>
        </p:txBody>
      </p:sp>
      <p:sp>
        <p:nvSpPr>
          <p:cNvPr id="49" name="TextBox 48">
            <a:extLst>
              <a:ext uri="{FF2B5EF4-FFF2-40B4-BE49-F238E27FC236}">
                <a16:creationId xmlns:a16="http://schemas.microsoft.com/office/drawing/2014/main" id="{B9FCDC71-8F06-7D1F-421D-22CE8355FB22}"/>
              </a:ext>
            </a:extLst>
          </p:cNvPr>
          <p:cNvSpPr txBox="1"/>
          <p:nvPr/>
        </p:nvSpPr>
        <p:spPr>
          <a:xfrm>
            <a:off x="8721213" y="5595743"/>
            <a:ext cx="2335276" cy="369332"/>
          </a:xfrm>
          <a:prstGeom prst="rect">
            <a:avLst/>
          </a:prstGeom>
          <a:noFill/>
        </p:spPr>
        <p:txBody>
          <a:bodyPr wrap="square">
            <a:spAutoFit/>
          </a:bodyPr>
          <a:lstStyle/>
          <a:p>
            <a:r>
              <a:rPr lang="en-IN" b="1" u="sng" dirty="0">
                <a:latin typeface="Times New Roman" panose="02020603050405020304" pitchFamily="18" charset="0"/>
                <a:cs typeface="Times New Roman" panose="02020603050405020304" pitchFamily="18" charset="0"/>
              </a:rPr>
              <a:t>Azure Video Analyzer</a:t>
            </a:r>
            <a:endParaRPr lang="en-IN" u="sng" dirty="0"/>
          </a:p>
        </p:txBody>
      </p:sp>
      <p:sp>
        <p:nvSpPr>
          <p:cNvPr id="51" name="TextBox 50">
            <a:extLst>
              <a:ext uri="{FF2B5EF4-FFF2-40B4-BE49-F238E27FC236}">
                <a16:creationId xmlns:a16="http://schemas.microsoft.com/office/drawing/2014/main" id="{44D03743-CACE-AC4B-9D8F-7C2FABFD16A7}"/>
              </a:ext>
            </a:extLst>
          </p:cNvPr>
          <p:cNvSpPr txBox="1"/>
          <p:nvPr/>
        </p:nvSpPr>
        <p:spPr>
          <a:xfrm>
            <a:off x="1467524" y="5595743"/>
            <a:ext cx="2857500" cy="369332"/>
          </a:xfrm>
          <a:prstGeom prst="rect">
            <a:avLst/>
          </a:prstGeom>
          <a:noFill/>
        </p:spPr>
        <p:txBody>
          <a:bodyPr wrap="square">
            <a:spAutoFit/>
          </a:bodyPr>
          <a:lstStyle/>
          <a:p>
            <a:r>
              <a:rPr lang="en-IN" b="1" u="sng" dirty="0">
                <a:latin typeface="Times New Roman" panose="02020603050405020304" pitchFamily="18" charset="0"/>
                <a:cs typeface="Times New Roman" panose="02020603050405020304" pitchFamily="18" charset="0"/>
              </a:rPr>
              <a:t>Azure Synapse Analytics</a:t>
            </a:r>
            <a:endParaRPr lang="en-IN" u="sng" dirty="0"/>
          </a:p>
        </p:txBody>
      </p:sp>
      <p:sp>
        <p:nvSpPr>
          <p:cNvPr id="53" name="TextBox 52">
            <a:extLst>
              <a:ext uri="{FF2B5EF4-FFF2-40B4-BE49-F238E27FC236}">
                <a16:creationId xmlns:a16="http://schemas.microsoft.com/office/drawing/2014/main" id="{FB3FC6C8-30CE-9F93-048E-0B9034643DC3}"/>
              </a:ext>
            </a:extLst>
          </p:cNvPr>
          <p:cNvSpPr txBox="1"/>
          <p:nvPr/>
        </p:nvSpPr>
        <p:spPr>
          <a:xfrm>
            <a:off x="8876130" y="2981958"/>
            <a:ext cx="1820223" cy="369332"/>
          </a:xfrm>
          <a:prstGeom prst="rect">
            <a:avLst/>
          </a:prstGeom>
          <a:noFill/>
        </p:spPr>
        <p:txBody>
          <a:bodyPr wrap="square">
            <a:spAutoFit/>
          </a:bodyPr>
          <a:lstStyle/>
          <a:p>
            <a:r>
              <a:rPr lang="en-IN" b="1" u="sng" dirty="0">
                <a:latin typeface="Times New Roman" panose="02020603050405020304" pitchFamily="18" charset="0"/>
                <a:cs typeface="Times New Roman" panose="02020603050405020304" pitchFamily="18" charset="0"/>
              </a:rPr>
              <a:t>Azure IoT Hub</a:t>
            </a:r>
            <a:endParaRPr lang="en-IN" u="sng" dirty="0"/>
          </a:p>
        </p:txBody>
      </p:sp>
      <p:sp>
        <p:nvSpPr>
          <p:cNvPr id="55" name="TextBox 54">
            <a:extLst>
              <a:ext uri="{FF2B5EF4-FFF2-40B4-BE49-F238E27FC236}">
                <a16:creationId xmlns:a16="http://schemas.microsoft.com/office/drawing/2014/main" id="{DA9518BF-83F5-4B3F-1E6B-30F17CC23270}"/>
              </a:ext>
            </a:extLst>
          </p:cNvPr>
          <p:cNvSpPr txBox="1"/>
          <p:nvPr/>
        </p:nvSpPr>
        <p:spPr>
          <a:xfrm>
            <a:off x="5022136" y="5655494"/>
            <a:ext cx="3158426" cy="369332"/>
          </a:xfrm>
          <a:prstGeom prst="rect">
            <a:avLst/>
          </a:prstGeom>
          <a:noFill/>
        </p:spPr>
        <p:txBody>
          <a:bodyPr wrap="square">
            <a:spAutoFit/>
          </a:bodyPr>
          <a:lstStyle/>
          <a:p>
            <a:pPr algn="l"/>
            <a:r>
              <a:rPr lang="en-IN" b="1" i="0" dirty="0">
                <a:effectLst/>
                <a:latin typeface="Arial" panose="020B0604020202020204" pitchFamily="34" charset="0"/>
                <a:hlinkClick r:id="rId8">
                  <a:extLst>
                    <a:ext uri="{A12FA001-AC4F-418D-AE19-62706E023703}">
                      <ahyp:hlinkClr xmlns:ahyp="http://schemas.microsoft.com/office/drawing/2018/hyperlinkcolor" val="tx"/>
                    </a:ext>
                  </a:extLst>
                </a:hlinkClick>
              </a:rPr>
              <a:t>Azure Kubernetes Service </a:t>
            </a:r>
          </a:p>
        </p:txBody>
      </p:sp>
    </p:spTree>
    <p:extLst>
      <p:ext uri="{BB962C8B-B14F-4D97-AF65-F5344CB8AC3E}">
        <p14:creationId xmlns:p14="http://schemas.microsoft.com/office/powerpoint/2010/main" val="30157810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ACD24EF-96F6-F58F-4509-CD070DDDF281}"/>
              </a:ext>
            </a:extLst>
          </p:cNvPr>
          <p:cNvSpPr txBox="1"/>
          <p:nvPr/>
        </p:nvSpPr>
        <p:spPr>
          <a:xfrm>
            <a:off x="2339635" y="463878"/>
            <a:ext cx="8772570" cy="523220"/>
          </a:xfrm>
          <a:prstGeom prst="rect">
            <a:avLst/>
          </a:prstGeom>
          <a:noFill/>
        </p:spPr>
        <p:txBody>
          <a:bodyPr wrap="square">
            <a:spAutoFit/>
          </a:bodyPr>
          <a:lstStyle/>
          <a:p>
            <a:r>
              <a:rPr lang="en-US" sz="2800" b="1" dirty="0">
                <a:latin typeface="Amasis MT Pro Black" panose="02040A04050005020304" pitchFamily="18" charset="0"/>
              </a:rPr>
              <a:t>Future </a:t>
            </a:r>
            <a:r>
              <a:rPr lang="en-IN" sz="2800" b="1" dirty="0">
                <a:latin typeface="Amasis MT Pro Black" panose="02040A04050005020304" pitchFamily="18" charset="0"/>
              </a:rPr>
              <a:t>Enhance</a:t>
            </a:r>
            <a:r>
              <a:rPr lang="en-US" sz="2800" b="1" dirty="0">
                <a:latin typeface="Amasis MT Pro Black" panose="02040A04050005020304" pitchFamily="18" charset="0"/>
              </a:rPr>
              <a:t> using Azure Services</a:t>
            </a:r>
            <a:endParaRPr lang="en-IN" sz="2500" b="1" dirty="0">
              <a:latin typeface="Amasis MT Pro Black" panose="02040A04050005020304" pitchFamily="18" charset="0"/>
            </a:endParaRPr>
          </a:p>
        </p:txBody>
      </p:sp>
      <p:pic>
        <p:nvPicPr>
          <p:cNvPr id="4" name="Picture 3" descr="A logo for a cloud storage company&#10;&#10;Description automatically generated">
            <a:extLst>
              <a:ext uri="{FF2B5EF4-FFF2-40B4-BE49-F238E27FC236}">
                <a16:creationId xmlns:a16="http://schemas.microsoft.com/office/drawing/2014/main" id="{F9CC2E2F-6EA0-AD3E-4CEB-4EC853AB24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8365" y="1228260"/>
            <a:ext cx="3267076" cy="1949450"/>
          </a:xfrm>
          <a:prstGeom prst="rect">
            <a:avLst/>
          </a:prstGeom>
        </p:spPr>
      </p:pic>
      <p:pic>
        <p:nvPicPr>
          <p:cNvPr id="6" name="Picture 5" descr="A cartoon of two people&#10;&#10;Description automatically generated">
            <a:extLst>
              <a:ext uri="{FF2B5EF4-FFF2-40B4-BE49-F238E27FC236}">
                <a16:creationId xmlns:a16="http://schemas.microsoft.com/office/drawing/2014/main" id="{47A3E165-ACB9-AD20-D6B7-F426730FD9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22558" y="1198880"/>
            <a:ext cx="2969771" cy="1978830"/>
          </a:xfrm>
          <a:prstGeom prst="rect">
            <a:avLst/>
          </a:prstGeom>
        </p:spPr>
      </p:pic>
      <p:pic>
        <p:nvPicPr>
          <p:cNvPr id="8" name="Picture 7" descr="A green and white sound waves and a person's face&#10;&#10;Description automatically generated">
            <a:extLst>
              <a:ext uri="{FF2B5EF4-FFF2-40B4-BE49-F238E27FC236}">
                <a16:creationId xmlns:a16="http://schemas.microsoft.com/office/drawing/2014/main" id="{4D2DE2BC-8018-57DB-EB34-B990DB937B0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29749" y="1198880"/>
            <a:ext cx="2969771" cy="1978830"/>
          </a:xfrm>
          <a:prstGeom prst="rect">
            <a:avLst/>
          </a:prstGeom>
        </p:spPr>
      </p:pic>
      <p:pic>
        <p:nvPicPr>
          <p:cNvPr id="10" name="Picture 9" descr="A screenshot of a computer vision&#10;&#10;Description automatically generated">
            <a:extLst>
              <a:ext uri="{FF2B5EF4-FFF2-40B4-BE49-F238E27FC236}">
                <a16:creationId xmlns:a16="http://schemas.microsoft.com/office/drawing/2014/main" id="{9CB51162-26A8-E56A-0727-136B07A946B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8365" y="4031212"/>
            <a:ext cx="3099435" cy="1855640"/>
          </a:xfrm>
          <a:prstGeom prst="rect">
            <a:avLst/>
          </a:prstGeom>
        </p:spPr>
      </p:pic>
      <p:pic>
        <p:nvPicPr>
          <p:cNvPr id="12" name="Picture 11" descr="A close up of an eye&#10;&#10;Description automatically generated">
            <a:extLst>
              <a:ext uri="{FF2B5EF4-FFF2-40B4-BE49-F238E27FC236}">
                <a16:creationId xmlns:a16="http://schemas.microsoft.com/office/drawing/2014/main" id="{6ADA5AF0-088C-A19B-7F73-8F2BE9A0C6C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22558" y="4031212"/>
            <a:ext cx="2969771" cy="1855639"/>
          </a:xfrm>
          <a:prstGeom prst="rect">
            <a:avLst/>
          </a:prstGeom>
        </p:spPr>
      </p:pic>
      <p:pic>
        <p:nvPicPr>
          <p:cNvPr id="14" name="Picture 13" descr="A blue and white logo&#10;&#10;Description automatically generated">
            <a:extLst>
              <a:ext uri="{FF2B5EF4-FFF2-40B4-BE49-F238E27FC236}">
                <a16:creationId xmlns:a16="http://schemas.microsoft.com/office/drawing/2014/main" id="{3F454CF7-26BE-B56C-4B15-E2C22D3AE32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429749" y="4031213"/>
            <a:ext cx="2969771" cy="1855638"/>
          </a:xfrm>
          <a:prstGeom prst="rect">
            <a:avLst/>
          </a:prstGeom>
        </p:spPr>
      </p:pic>
      <p:sp>
        <p:nvSpPr>
          <p:cNvPr id="16" name="TextBox 15">
            <a:extLst>
              <a:ext uri="{FF2B5EF4-FFF2-40B4-BE49-F238E27FC236}">
                <a16:creationId xmlns:a16="http://schemas.microsoft.com/office/drawing/2014/main" id="{5744A1AD-8ECA-205C-9ADC-C6D144E36D0F}"/>
              </a:ext>
            </a:extLst>
          </p:cNvPr>
          <p:cNvSpPr txBox="1"/>
          <p:nvPr/>
        </p:nvSpPr>
        <p:spPr>
          <a:xfrm>
            <a:off x="9235440" y="3223389"/>
            <a:ext cx="1876765" cy="369332"/>
          </a:xfrm>
          <a:prstGeom prst="rect">
            <a:avLst/>
          </a:prstGeom>
          <a:noFill/>
        </p:spPr>
        <p:txBody>
          <a:bodyPr wrap="square">
            <a:spAutoFit/>
          </a:bodyPr>
          <a:lstStyle/>
          <a:p>
            <a:r>
              <a:rPr lang="en-IN" b="1" u="sng" dirty="0">
                <a:latin typeface="Times New Roman" panose="02020603050405020304" pitchFamily="18" charset="0"/>
                <a:cs typeface="Times New Roman" panose="02020603050405020304" pitchFamily="18" charset="0"/>
              </a:rPr>
              <a:t>Speech to Text</a:t>
            </a:r>
            <a:endParaRPr lang="en-IN" u="sng" dirty="0"/>
          </a:p>
        </p:txBody>
      </p:sp>
      <p:sp>
        <p:nvSpPr>
          <p:cNvPr id="18" name="TextBox 17">
            <a:extLst>
              <a:ext uri="{FF2B5EF4-FFF2-40B4-BE49-F238E27FC236}">
                <a16:creationId xmlns:a16="http://schemas.microsoft.com/office/drawing/2014/main" id="{F93B3FA7-8D72-3F82-034C-AD0C03ABACB1}"/>
              </a:ext>
            </a:extLst>
          </p:cNvPr>
          <p:cNvSpPr txBox="1"/>
          <p:nvPr/>
        </p:nvSpPr>
        <p:spPr>
          <a:xfrm>
            <a:off x="5425440" y="5971620"/>
            <a:ext cx="2466889" cy="369332"/>
          </a:xfrm>
          <a:prstGeom prst="rect">
            <a:avLst/>
          </a:prstGeom>
          <a:noFill/>
        </p:spPr>
        <p:txBody>
          <a:bodyPr wrap="square">
            <a:spAutoFit/>
          </a:bodyPr>
          <a:lstStyle/>
          <a:p>
            <a:r>
              <a:rPr lang="en-IN" b="1" u="sng" dirty="0">
                <a:latin typeface="Times New Roman" panose="02020603050405020304" pitchFamily="18" charset="0"/>
                <a:cs typeface="Times New Roman" panose="02020603050405020304" pitchFamily="18" charset="0"/>
              </a:rPr>
              <a:t>Computer Vision</a:t>
            </a:r>
            <a:endParaRPr lang="en-IN" u="sng" dirty="0"/>
          </a:p>
        </p:txBody>
      </p:sp>
      <p:sp>
        <p:nvSpPr>
          <p:cNvPr id="20" name="TextBox 19">
            <a:extLst>
              <a:ext uri="{FF2B5EF4-FFF2-40B4-BE49-F238E27FC236}">
                <a16:creationId xmlns:a16="http://schemas.microsoft.com/office/drawing/2014/main" id="{81F11D61-B4A3-8609-C3D3-A2B57BCA92EB}"/>
              </a:ext>
            </a:extLst>
          </p:cNvPr>
          <p:cNvSpPr txBox="1"/>
          <p:nvPr/>
        </p:nvSpPr>
        <p:spPr>
          <a:xfrm>
            <a:off x="5689600" y="3223389"/>
            <a:ext cx="2202729" cy="369332"/>
          </a:xfrm>
          <a:prstGeom prst="rect">
            <a:avLst/>
          </a:prstGeom>
          <a:noFill/>
        </p:spPr>
        <p:txBody>
          <a:bodyPr wrap="square">
            <a:spAutoFit/>
          </a:bodyPr>
          <a:lstStyle/>
          <a:p>
            <a:r>
              <a:rPr lang="en-IN" b="1" u="sng" dirty="0">
                <a:latin typeface="Times New Roman" panose="02020603050405020304" pitchFamily="18" charset="0"/>
                <a:cs typeface="Times New Roman" panose="02020603050405020304" pitchFamily="18" charset="0"/>
              </a:rPr>
              <a:t>Translator</a:t>
            </a:r>
            <a:endParaRPr lang="en-IN" u="sng" dirty="0"/>
          </a:p>
        </p:txBody>
      </p:sp>
      <p:sp>
        <p:nvSpPr>
          <p:cNvPr id="22" name="TextBox 21">
            <a:extLst>
              <a:ext uri="{FF2B5EF4-FFF2-40B4-BE49-F238E27FC236}">
                <a16:creationId xmlns:a16="http://schemas.microsoft.com/office/drawing/2014/main" id="{BE1FBF38-4484-43AB-6823-C8878EFC14DE}"/>
              </a:ext>
            </a:extLst>
          </p:cNvPr>
          <p:cNvSpPr txBox="1"/>
          <p:nvPr/>
        </p:nvSpPr>
        <p:spPr>
          <a:xfrm>
            <a:off x="1211580" y="5968839"/>
            <a:ext cx="2943861" cy="369332"/>
          </a:xfrm>
          <a:prstGeom prst="rect">
            <a:avLst/>
          </a:prstGeom>
          <a:noFill/>
        </p:spPr>
        <p:txBody>
          <a:bodyPr wrap="square">
            <a:spAutoFit/>
          </a:bodyPr>
          <a:lstStyle/>
          <a:p>
            <a:r>
              <a:rPr lang="en-IN" b="1" u="sng" dirty="0">
                <a:latin typeface="Times New Roman" panose="02020603050405020304" pitchFamily="18" charset="0"/>
                <a:cs typeface="Times New Roman" panose="02020603050405020304" pitchFamily="18" charset="0"/>
              </a:rPr>
              <a:t>Azure Machine Learning</a:t>
            </a:r>
            <a:endParaRPr lang="en-IN" u="sng" dirty="0"/>
          </a:p>
        </p:txBody>
      </p:sp>
      <p:sp>
        <p:nvSpPr>
          <p:cNvPr id="24" name="TextBox 23">
            <a:extLst>
              <a:ext uri="{FF2B5EF4-FFF2-40B4-BE49-F238E27FC236}">
                <a16:creationId xmlns:a16="http://schemas.microsoft.com/office/drawing/2014/main" id="{F6A8E8BE-011A-D2D9-968F-B4B302B9780F}"/>
              </a:ext>
            </a:extLst>
          </p:cNvPr>
          <p:cNvSpPr txBox="1"/>
          <p:nvPr/>
        </p:nvSpPr>
        <p:spPr>
          <a:xfrm>
            <a:off x="1333501" y="3178550"/>
            <a:ext cx="2654299" cy="369332"/>
          </a:xfrm>
          <a:prstGeom prst="rect">
            <a:avLst/>
          </a:prstGeom>
          <a:noFill/>
        </p:spPr>
        <p:txBody>
          <a:bodyPr wrap="square">
            <a:spAutoFit/>
          </a:bodyPr>
          <a:lstStyle/>
          <a:p>
            <a:r>
              <a:rPr lang="en-IN" b="1" u="sng" dirty="0">
                <a:latin typeface="Times New Roman" panose="02020603050405020304" pitchFamily="18" charset="0"/>
                <a:cs typeface="Times New Roman" panose="02020603050405020304" pitchFamily="18" charset="0"/>
              </a:rPr>
              <a:t>Azure Blob Storage</a:t>
            </a:r>
            <a:endParaRPr lang="en-IN" u="sng" dirty="0"/>
          </a:p>
        </p:txBody>
      </p:sp>
      <p:sp>
        <p:nvSpPr>
          <p:cNvPr id="26" name="TextBox 25">
            <a:extLst>
              <a:ext uri="{FF2B5EF4-FFF2-40B4-BE49-F238E27FC236}">
                <a16:creationId xmlns:a16="http://schemas.microsoft.com/office/drawing/2014/main" id="{5D48894A-7A6E-FBFD-F2F8-616230F33959}"/>
              </a:ext>
            </a:extLst>
          </p:cNvPr>
          <p:cNvSpPr txBox="1"/>
          <p:nvPr/>
        </p:nvSpPr>
        <p:spPr>
          <a:xfrm>
            <a:off x="9082549" y="5968839"/>
            <a:ext cx="1773293" cy="369332"/>
          </a:xfrm>
          <a:prstGeom prst="rect">
            <a:avLst/>
          </a:prstGeom>
          <a:noFill/>
        </p:spPr>
        <p:txBody>
          <a:bodyPr wrap="square">
            <a:spAutoFit/>
          </a:bodyPr>
          <a:lstStyle/>
          <a:p>
            <a:r>
              <a:rPr lang="en-IN" b="1" u="sng" dirty="0">
                <a:latin typeface="Times New Roman" panose="02020603050405020304" pitchFamily="18" charset="0"/>
                <a:cs typeface="Times New Roman" panose="02020603050405020304" pitchFamily="18" charset="0"/>
              </a:rPr>
              <a:t>Azure DevOps</a:t>
            </a:r>
            <a:endParaRPr lang="en-IN" u="sng" dirty="0"/>
          </a:p>
        </p:txBody>
      </p:sp>
    </p:spTree>
    <p:extLst>
      <p:ext uri="{BB962C8B-B14F-4D97-AF65-F5344CB8AC3E}">
        <p14:creationId xmlns:p14="http://schemas.microsoft.com/office/powerpoint/2010/main" val="14562379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103C6121-4049-7AB5-FDF3-C47BC226D2FF}"/>
              </a:ext>
            </a:extLst>
          </p:cNvPr>
          <p:cNvSpPr txBox="1"/>
          <p:nvPr/>
        </p:nvSpPr>
        <p:spPr>
          <a:xfrm>
            <a:off x="673125" y="789637"/>
            <a:ext cx="10177380" cy="1815882"/>
          </a:xfrm>
          <a:prstGeom prst="rect">
            <a:avLst/>
          </a:prstGeom>
          <a:noFill/>
        </p:spPr>
        <p:txBody>
          <a:bodyPr wrap="square">
            <a:spAutoFit/>
          </a:bodyPr>
          <a:lstStyle/>
          <a:p>
            <a:pPr algn="just"/>
            <a:r>
              <a:rPr lang="en-US" sz="2000" b="1" dirty="0">
                <a:latin typeface="Times New Roman" panose="02020603050405020304" pitchFamily="18" charset="0"/>
                <a:cs typeface="Times New Roman" panose="02020603050405020304" pitchFamily="18" charset="0"/>
              </a:rPr>
              <a:t>Problem Statement</a:t>
            </a:r>
          </a:p>
          <a:p>
            <a:pPr algn="just"/>
            <a:endParaRPr lang="en-US" sz="2000" b="1" dirty="0">
              <a:latin typeface="Times New Roman" panose="02020603050405020304" pitchFamily="18" charset="0"/>
              <a:cs typeface="Times New Roman" panose="02020603050405020304" pitchFamily="18" charset="0"/>
            </a:endParaRPr>
          </a:p>
          <a:p>
            <a:pPr algn="just"/>
            <a:r>
              <a:rPr lang="en-US" b="1" i="1" dirty="0">
                <a:latin typeface="Times New Roman" panose="02020603050405020304" pitchFamily="18" charset="0"/>
                <a:cs typeface="Times New Roman" panose="02020603050405020304" pitchFamily="18" charset="0"/>
              </a:rPr>
              <a:t>Challenges in Disease Diagnosis</a:t>
            </a:r>
          </a:p>
          <a:p>
            <a:pPr marL="285750" indent="-28575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Limited access to medical professionals in remote areas</a:t>
            </a:r>
          </a:p>
          <a:p>
            <a:pPr marL="285750" indent="-28575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Difficulty in diagnosing based on symptoms alone</a:t>
            </a:r>
          </a:p>
          <a:p>
            <a:pPr marL="285750" indent="-28575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Need for quick and accurate disease identification methods</a:t>
            </a:r>
          </a:p>
        </p:txBody>
      </p:sp>
      <p:sp>
        <p:nvSpPr>
          <p:cNvPr id="8" name="TextBox 7">
            <a:extLst>
              <a:ext uri="{FF2B5EF4-FFF2-40B4-BE49-F238E27FC236}">
                <a16:creationId xmlns:a16="http://schemas.microsoft.com/office/drawing/2014/main" id="{32D3D6D3-B011-01F9-C1BA-36993E794517}"/>
              </a:ext>
            </a:extLst>
          </p:cNvPr>
          <p:cNvSpPr txBox="1"/>
          <p:nvPr/>
        </p:nvSpPr>
        <p:spPr>
          <a:xfrm>
            <a:off x="673125" y="2605519"/>
            <a:ext cx="10177380" cy="1231106"/>
          </a:xfrm>
          <a:prstGeom prst="rect">
            <a:avLst/>
          </a:prstGeom>
          <a:noFill/>
        </p:spPr>
        <p:txBody>
          <a:bodyPr wrap="square">
            <a:spAutoFit/>
          </a:bodyPr>
          <a:lstStyle/>
          <a:p>
            <a:pPr algn="just"/>
            <a:r>
              <a:rPr lang="en-US" b="1" i="1" dirty="0">
                <a:latin typeface="Times New Roman" panose="02020603050405020304" pitchFamily="18" charset="0"/>
                <a:cs typeface="Times New Roman" panose="02020603050405020304" pitchFamily="18" charset="0"/>
              </a:rPr>
              <a:t>Existing Solutions</a:t>
            </a:r>
          </a:p>
          <a:p>
            <a:pPr marL="285750" indent="-28575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Conventional methods: Text-based symptom checkers</a:t>
            </a:r>
          </a:p>
          <a:p>
            <a:pPr marL="285750" indent="-28575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Image-based diagnostics: X-ray analysis</a:t>
            </a:r>
          </a:p>
          <a:p>
            <a:pPr marL="285750" indent="-28575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Limitations of current systems: Lack of integration and real-time capabilities</a:t>
            </a:r>
          </a:p>
        </p:txBody>
      </p:sp>
      <p:sp>
        <p:nvSpPr>
          <p:cNvPr id="9" name="TextBox 8">
            <a:extLst>
              <a:ext uri="{FF2B5EF4-FFF2-40B4-BE49-F238E27FC236}">
                <a16:creationId xmlns:a16="http://schemas.microsoft.com/office/drawing/2014/main" id="{EF2C306A-2D04-EF94-F930-04ABE2169EEA}"/>
              </a:ext>
            </a:extLst>
          </p:cNvPr>
          <p:cNvSpPr txBox="1"/>
          <p:nvPr/>
        </p:nvSpPr>
        <p:spPr>
          <a:xfrm>
            <a:off x="673125" y="3836625"/>
            <a:ext cx="10177380" cy="923330"/>
          </a:xfrm>
          <a:prstGeom prst="rect">
            <a:avLst/>
          </a:prstGeom>
          <a:noFill/>
        </p:spPr>
        <p:txBody>
          <a:bodyPr wrap="square">
            <a:spAutoFit/>
          </a:bodyPr>
          <a:lstStyle/>
          <a:p>
            <a:pPr algn="just"/>
            <a:r>
              <a:rPr lang="en-US" b="1" i="1" dirty="0">
                <a:latin typeface="Times New Roman" panose="02020603050405020304" pitchFamily="18" charset="0"/>
                <a:cs typeface="Times New Roman" panose="02020603050405020304" pitchFamily="18" charset="0"/>
              </a:rPr>
              <a:t>Need for Improvement</a:t>
            </a:r>
          </a:p>
          <a:p>
            <a:pPr marL="285750" indent="-28575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Integration of multiple input types (text, audio, image)</a:t>
            </a:r>
          </a:p>
          <a:p>
            <a:pPr marL="285750" indent="-28575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Real-time analysis and accurate predictions</a:t>
            </a:r>
          </a:p>
        </p:txBody>
      </p:sp>
      <p:sp>
        <p:nvSpPr>
          <p:cNvPr id="10" name="TextBox 9">
            <a:extLst>
              <a:ext uri="{FF2B5EF4-FFF2-40B4-BE49-F238E27FC236}">
                <a16:creationId xmlns:a16="http://schemas.microsoft.com/office/drawing/2014/main" id="{4BF01CA1-9462-0907-387D-89235C5A4AC9}"/>
              </a:ext>
            </a:extLst>
          </p:cNvPr>
          <p:cNvSpPr txBox="1"/>
          <p:nvPr/>
        </p:nvSpPr>
        <p:spPr>
          <a:xfrm>
            <a:off x="3883631" y="333131"/>
            <a:ext cx="3277456" cy="477054"/>
          </a:xfrm>
          <a:prstGeom prst="rect">
            <a:avLst/>
          </a:prstGeom>
          <a:noFill/>
        </p:spPr>
        <p:txBody>
          <a:bodyPr wrap="square">
            <a:spAutoFit/>
          </a:bodyPr>
          <a:lstStyle/>
          <a:p>
            <a:pPr algn="ctr"/>
            <a:r>
              <a:rPr lang="en-IN" sz="2500" dirty="0">
                <a:latin typeface="Amasis MT Pro Black" panose="02040A04050005020304" pitchFamily="18" charset="0"/>
              </a:rPr>
              <a:t>Introduction</a:t>
            </a:r>
          </a:p>
        </p:txBody>
      </p:sp>
    </p:spTree>
    <p:extLst>
      <p:ext uri="{BB962C8B-B14F-4D97-AF65-F5344CB8AC3E}">
        <p14:creationId xmlns:p14="http://schemas.microsoft.com/office/powerpoint/2010/main" val="28211327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46DB8F7C-BC34-FA5B-1510-A251DEDD3A24}"/>
              </a:ext>
            </a:extLst>
          </p:cNvPr>
          <p:cNvSpPr txBox="1"/>
          <p:nvPr/>
        </p:nvSpPr>
        <p:spPr>
          <a:xfrm>
            <a:off x="713393" y="810185"/>
            <a:ext cx="10117393" cy="2646878"/>
          </a:xfrm>
          <a:prstGeom prst="rect">
            <a:avLst/>
          </a:prstGeom>
          <a:noFill/>
        </p:spPr>
        <p:txBody>
          <a:bodyPr wrap="square">
            <a:spAutoFit/>
          </a:bodyPr>
          <a:lstStyle/>
          <a:p>
            <a:pPr algn="just"/>
            <a:r>
              <a:rPr lang="en-US" sz="2000" b="1" dirty="0">
                <a:latin typeface="Times New Roman" panose="02020603050405020304" pitchFamily="18" charset="0"/>
                <a:cs typeface="Times New Roman" panose="02020603050405020304" pitchFamily="18" charset="0"/>
              </a:rPr>
              <a:t>Overview</a:t>
            </a:r>
          </a:p>
          <a:p>
            <a:pPr marL="342900" indent="-342900" algn="just">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This Platform integrates various inputs such as text, audio, live recordings, and images to identify conditions using advanced techniques, offering precise recommendations for medications, safety precautions, and follow-up care.</a:t>
            </a:r>
          </a:p>
          <a:p>
            <a:pPr marL="285750" indent="-28575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Automate processes such as data processing, image analysis, and text conversion to improve efficiency and reduce manual workload.</a:t>
            </a:r>
          </a:p>
          <a:p>
            <a:pPr marL="285750" indent="-28575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Offer advanced diagnostic capabilities and real-time health monitoring, particularly for remote areas or users with limited access to healthcare facilities</a:t>
            </a:r>
          </a:p>
        </p:txBody>
      </p:sp>
      <p:sp>
        <p:nvSpPr>
          <p:cNvPr id="2" name="TextBox 1">
            <a:extLst>
              <a:ext uri="{FF2B5EF4-FFF2-40B4-BE49-F238E27FC236}">
                <a16:creationId xmlns:a16="http://schemas.microsoft.com/office/drawing/2014/main" id="{E24CCE10-7AB7-C5BD-A09C-38366227A28F}"/>
              </a:ext>
            </a:extLst>
          </p:cNvPr>
          <p:cNvSpPr txBox="1"/>
          <p:nvPr/>
        </p:nvSpPr>
        <p:spPr>
          <a:xfrm>
            <a:off x="713393" y="3454494"/>
            <a:ext cx="10177380" cy="2893100"/>
          </a:xfrm>
          <a:prstGeom prst="rect">
            <a:avLst/>
          </a:prstGeom>
          <a:noFill/>
        </p:spPr>
        <p:txBody>
          <a:bodyPr wrap="square">
            <a:spAutoFit/>
          </a:bodyPr>
          <a:lstStyle/>
          <a:p>
            <a:pPr algn="just"/>
            <a:r>
              <a:rPr lang="en-US" sz="2000" b="1" dirty="0">
                <a:latin typeface="Times New Roman" panose="02020603050405020304" pitchFamily="18" charset="0"/>
                <a:cs typeface="Times New Roman" panose="02020603050405020304" pitchFamily="18" charset="0"/>
              </a:rPr>
              <a:t>Objective</a:t>
            </a:r>
          </a:p>
          <a:p>
            <a:pPr marL="285750" indent="-285750" algn="just">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Multi-Modal Submission: Enable users to submit symptoms through text, audio, live recordings, or   images for comprehensive analysis.</a:t>
            </a:r>
          </a:p>
          <a:p>
            <a:pPr marL="285750" indent="-28575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AI-Powered Disease Identification: Utilize machine learning models and natural language processing  (NLP) techniques to provide accurate predictions and insights into potential health conditions based on user inputs.</a:t>
            </a:r>
          </a:p>
          <a:p>
            <a:pPr marL="285750" indent="-28575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User-Friendly Interface: Develop a responsive and accessible front-end to ensure ease of use, primarily within the local development environment, enhancing the overall user experience.</a:t>
            </a:r>
          </a:p>
          <a:p>
            <a:pPr marL="285750" indent="-285750" algn="just">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6DBB7203-9B55-D871-3B0B-AB6DB275FAD0}"/>
              </a:ext>
            </a:extLst>
          </p:cNvPr>
          <p:cNvSpPr txBox="1"/>
          <p:nvPr/>
        </p:nvSpPr>
        <p:spPr>
          <a:xfrm>
            <a:off x="3883631" y="333131"/>
            <a:ext cx="3277456" cy="477054"/>
          </a:xfrm>
          <a:prstGeom prst="rect">
            <a:avLst/>
          </a:prstGeom>
          <a:noFill/>
        </p:spPr>
        <p:txBody>
          <a:bodyPr wrap="square">
            <a:spAutoFit/>
          </a:bodyPr>
          <a:lstStyle/>
          <a:p>
            <a:pPr algn="ctr"/>
            <a:r>
              <a:rPr lang="en-IN" sz="2500" dirty="0">
                <a:latin typeface="Amasis MT Pro Black" panose="02040A04050005020304" pitchFamily="18" charset="0"/>
              </a:rPr>
              <a:t>Introduction</a:t>
            </a:r>
          </a:p>
        </p:txBody>
      </p:sp>
    </p:spTree>
    <p:extLst>
      <p:ext uri="{BB962C8B-B14F-4D97-AF65-F5344CB8AC3E}">
        <p14:creationId xmlns:p14="http://schemas.microsoft.com/office/powerpoint/2010/main" val="15973431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DBB9A34-C1F0-97AA-87F6-C27DB6221878}"/>
              </a:ext>
            </a:extLst>
          </p:cNvPr>
          <p:cNvSpPr txBox="1"/>
          <p:nvPr/>
        </p:nvSpPr>
        <p:spPr>
          <a:xfrm>
            <a:off x="707923" y="823329"/>
            <a:ext cx="10776154" cy="2893100"/>
          </a:xfrm>
          <a:prstGeom prst="rect">
            <a:avLst/>
          </a:prstGeom>
          <a:noFill/>
        </p:spPr>
        <p:txBody>
          <a:bodyPr wrap="square">
            <a:spAutoFit/>
          </a:bodyPr>
          <a:lstStyle/>
          <a:p>
            <a:r>
              <a:rPr lang="en-IN" sz="2000" b="1" dirty="0">
                <a:latin typeface="Times New Roman" panose="02020603050405020304" pitchFamily="18" charset="0"/>
                <a:cs typeface="Times New Roman" panose="02020603050405020304" pitchFamily="18" charset="0"/>
              </a:rPr>
              <a:t>1. Input Processing</a:t>
            </a:r>
          </a:p>
          <a:p>
            <a:endParaRPr lang="en-IN"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b="1" i="1" dirty="0">
                <a:latin typeface="Times New Roman" panose="02020603050405020304" pitchFamily="18" charset="0"/>
                <a:cs typeface="Times New Roman" panose="02020603050405020304" pitchFamily="18" charset="0"/>
              </a:rPr>
              <a:t>Text Input</a:t>
            </a:r>
            <a:r>
              <a:rPr lang="en-IN" dirty="0">
                <a:latin typeface="Times New Roman" panose="02020603050405020304" pitchFamily="18" charset="0"/>
                <a:cs typeface="Times New Roman" panose="02020603050405020304" pitchFamily="18" charset="0"/>
              </a:rPr>
              <a:t>: The text is first cleaned using NLP techniques (e.g., removing </a:t>
            </a:r>
            <a:r>
              <a:rPr lang="en-IN" dirty="0" err="1">
                <a:latin typeface="Times New Roman" panose="02020603050405020304" pitchFamily="18" charset="0"/>
                <a:cs typeface="Times New Roman" panose="02020603050405020304" pitchFamily="18" charset="0"/>
              </a:rPr>
              <a:t>stopwords</a:t>
            </a:r>
            <a:r>
              <a:rPr lang="en-IN" dirty="0">
                <a:latin typeface="Times New Roman" panose="02020603050405020304" pitchFamily="18" charset="0"/>
                <a:cs typeface="Times New Roman" panose="02020603050405020304" pitchFamily="18" charset="0"/>
              </a:rPr>
              <a:t>, tokenization) and then translated to English if needed.</a:t>
            </a:r>
          </a:p>
          <a:p>
            <a:pPr marL="285750" indent="-285750">
              <a:buFont typeface="Arial" panose="020B0604020202020204" pitchFamily="34" charset="0"/>
              <a:buChar char="•"/>
            </a:pPr>
            <a:r>
              <a:rPr lang="en-IN" b="1" i="1" dirty="0">
                <a:latin typeface="Times New Roman" panose="02020603050405020304" pitchFamily="18" charset="0"/>
                <a:cs typeface="Times New Roman" panose="02020603050405020304" pitchFamily="18" charset="0"/>
              </a:rPr>
              <a:t>Audio Input</a:t>
            </a:r>
            <a:r>
              <a:rPr lang="en-IN" dirty="0">
                <a:latin typeface="Times New Roman" panose="02020603050405020304" pitchFamily="18" charset="0"/>
                <a:cs typeface="Times New Roman" panose="02020603050405020304" pitchFamily="18" charset="0"/>
              </a:rPr>
              <a:t>: The audio is either recorded or provided as a file, converted to text using speech recognition, and then processed similarly to text input.</a:t>
            </a:r>
          </a:p>
          <a:p>
            <a:pPr marL="285750" indent="-285750">
              <a:buFont typeface="Arial" panose="020B0604020202020204" pitchFamily="34" charset="0"/>
              <a:buChar char="•"/>
            </a:pPr>
            <a:r>
              <a:rPr lang="en-IN" b="1" i="1" dirty="0">
                <a:latin typeface="Times New Roman" panose="02020603050405020304" pitchFamily="18" charset="0"/>
                <a:cs typeface="Times New Roman" panose="02020603050405020304" pitchFamily="18" charset="0"/>
              </a:rPr>
              <a:t>Image Input</a:t>
            </a:r>
            <a:r>
              <a:rPr lang="en-IN" dirty="0">
                <a:latin typeface="Times New Roman" panose="02020603050405020304" pitchFamily="18" charset="0"/>
                <a:cs typeface="Times New Roman" panose="02020603050405020304" pitchFamily="18" charset="0"/>
              </a:rPr>
              <a:t>: Images are processed using a custom-trained  model (pneumonia_detection_model.h5) to detect specific conditions like pneumonia. The result is then cross-referenced with the dataset for further details.</a:t>
            </a:r>
          </a:p>
          <a:p>
            <a:pPr marL="285750" indent="-285750">
              <a:buFont typeface="Arial" panose="020B0604020202020204" pitchFamily="34" charset="0"/>
              <a:buChar char="•"/>
            </a:pPr>
            <a:r>
              <a:rPr lang="en-US" b="1" i="1" dirty="0">
                <a:latin typeface="Times New Roman" panose="02020603050405020304" pitchFamily="18" charset="0"/>
                <a:cs typeface="Times New Roman" panose="02020603050405020304" pitchFamily="18" charset="0"/>
              </a:rPr>
              <a:t>Live Recording:</a:t>
            </a:r>
            <a:r>
              <a:rPr lang="en-US" i="1"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For audio, live recording captures real-time data and saves it as a file. he recorded file is then converted to text using speech recognition and processed similarly to text input.</a:t>
            </a:r>
            <a:endParaRPr lang="en-IN" dirty="0">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23DE157C-3607-6CEA-269E-36AFC5C6EFA3}"/>
              </a:ext>
            </a:extLst>
          </p:cNvPr>
          <p:cNvSpPr txBox="1"/>
          <p:nvPr/>
        </p:nvSpPr>
        <p:spPr>
          <a:xfrm>
            <a:off x="707923" y="3716429"/>
            <a:ext cx="10776154" cy="1508105"/>
          </a:xfrm>
          <a:prstGeom prst="rect">
            <a:avLst/>
          </a:prstGeom>
          <a:noFill/>
        </p:spPr>
        <p:txBody>
          <a:bodyPr wrap="square">
            <a:spAutoFit/>
          </a:bodyPr>
          <a:lstStyle/>
          <a:p>
            <a:r>
              <a:rPr lang="en-IN" sz="2000" b="1" dirty="0">
                <a:latin typeface="Times New Roman" panose="02020603050405020304" pitchFamily="18" charset="0"/>
                <a:cs typeface="Times New Roman" panose="02020603050405020304" pitchFamily="18" charset="0"/>
              </a:rPr>
              <a:t>2. Symptom Matching and Disease Identification</a:t>
            </a:r>
          </a:p>
          <a:p>
            <a:endParaRPr lang="en-IN"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The cleaned and translated text is vectorized using </a:t>
            </a:r>
            <a:r>
              <a:rPr lang="en-IN" b="1" dirty="0" err="1">
                <a:latin typeface="Times New Roman" panose="02020603050405020304" pitchFamily="18" charset="0"/>
                <a:cs typeface="Times New Roman" panose="02020603050405020304" pitchFamily="18" charset="0"/>
              </a:rPr>
              <a:t>TfidfVectorizer</a:t>
            </a:r>
            <a:r>
              <a:rPr lang="en-IN" dirty="0">
                <a:latin typeface="Times New Roman" panose="02020603050405020304" pitchFamily="18" charset="0"/>
                <a:cs typeface="Times New Roman" panose="02020603050405020304" pitchFamily="18" charset="0"/>
              </a:rPr>
              <a:t>, and cosine similarity is calculated between the user input and the dataset's symptoms.</a:t>
            </a:r>
          </a:p>
          <a:p>
            <a:pPr marL="285750" indent="-285750">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The system identifies the most similar disease based on this similarity score.</a:t>
            </a:r>
          </a:p>
        </p:txBody>
      </p:sp>
      <p:sp>
        <p:nvSpPr>
          <p:cNvPr id="2" name="TextBox 1">
            <a:extLst>
              <a:ext uri="{FF2B5EF4-FFF2-40B4-BE49-F238E27FC236}">
                <a16:creationId xmlns:a16="http://schemas.microsoft.com/office/drawing/2014/main" id="{C59FE20D-79C9-5C5F-A198-3627DA0B1DB9}"/>
              </a:ext>
            </a:extLst>
          </p:cNvPr>
          <p:cNvSpPr txBox="1"/>
          <p:nvPr/>
        </p:nvSpPr>
        <p:spPr>
          <a:xfrm>
            <a:off x="3048000" y="346275"/>
            <a:ext cx="6096000" cy="477054"/>
          </a:xfrm>
          <a:prstGeom prst="rect">
            <a:avLst/>
          </a:prstGeom>
          <a:noFill/>
        </p:spPr>
        <p:txBody>
          <a:bodyPr wrap="square">
            <a:spAutoFit/>
          </a:bodyPr>
          <a:lstStyle/>
          <a:p>
            <a:r>
              <a:rPr lang="en-IN" sz="2500" dirty="0">
                <a:latin typeface="Amasis MT Pro Black" panose="02040A04050005020304" pitchFamily="18" charset="0"/>
              </a:rPr>
              <a:t>Project Architecture and Workflow</a:t>
            </a:r>
          </a:p>
        </p:txBody>
      </p:sp>
    </p:spTree>
    <p:extLst>
      <p:ext uri="{BB962C8B-B14F-4D97-AF65-F5344CB8AC3E}">
        <p14:creationId xmlns:p14="http://schemas.microsoft.com/office/powerpoint/2010/main" val="41233700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DBB9A34-C1F0-97AA-87F6-C27DB6221878}"/>
              </a:ext>
            </a:extLst>
          </p:cNvPr>
          <p:cNvSpPr txBox="1"/>
          <p:nvPr/>
        </p:nvSpPr>
        <p:spPr>
          <a:xfrm>
            <a:off x="914843" y="2476603"/>
            <a:ext cx="10835148" cy="1477328"/>
          </a:xfrm>
          <a:prstGeom prst="rect">
            <a:avLst/>
          </a:prstGeom>
          <a:noFill/>
        </p:spPr>
        <p:txBody>
          <a:bodyPr wrap="square">
            <a:spAutoFit/>
          </a:bodyPr>
          <a:lstStyle/>
          <a:p>
            <a:pPr>
              <a:lnSpc>
                <a:spcPct val="200000"/>
              </a:lnSpc>
            </a:pPr>
            <a:r>
              <a:rPr lang="en-US" b="1" dirty="0">
                <a:latin typeface="Times New Roman" panose="02020603050405020304" pitchFamily="18" charset="0"/>
                <a:cs typeface="Times New Roman" panose="02020603050405020304" pitchFamily="18" charset="0"/>
              </a:rPr>
              <a:t>4. Output</a:t>
            </a:r>
            <a:endParaRPr lang="en-US" dirty="0">
              <a:latin typeface="Times New Roman" panose="02020603050405020304" pitchFamily="18" charset="0"/>
              <a:cs typeface="Times New Roman" panose="02020603050405020304" pitchFamily="18" charset="0"/>
            </a:endParaRPr>
          </a:p>
          <a:p>
            <a:pPr lvl="1">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The relevant disease information is formatted and printed in a clear and concise manner, ensuring all critical details are covered.</a:t>
            </a:r>
          </a:p>
          <a:p>
            <a:pPr lvl="1">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If no close match is found, the system prompts the user to try different symptoms.</a:t>
            </a:r>
          </a:p>
        </p:txBody>
      </p:sp>
      <p:sp>
        <p:nvSpPr>
          <p:cNvPr id="2" name="TextBox 1">
            <a:extLst>
              <a:ext uri="{FF2B5EF4-FFF2-40B4-BE49-F238E27FC236}">
                <a16:creationId xmlns:a16="http://schemas.microsoft.com/office/drawing/2014/main" id="{9A4703CB-38A4-FB4B-65FB-E4E5B18C5AD9}"/>
              </a:ext>
            </a:extLst>
          </p:cNvPr>
          <p:cNvSpPr txBox="1"/>
          <p:nvPr/>
        </p:nvSpPr>
        <p:spPr>
          <a:xfrm>
            <a:off x="914843" y="968498"/>
            <a:ext cx="10776154" cy="1508105"/>
          </a:xfrm>
          <a:prstGeom prst="rect">
            <a:avLst/>
          </a:prstGeom>
          <a:noFill/>
        </p:spPr>
        <p:txBody>
          <a:bodyPr wrap="square">
            <a:spAutoFit/>
          </a:bodyPr>
          <a:lstStyle/>
          <a:p>
            <a:r>
              <a:rPr lang="en-IN" sz="2000" b="1" dirty="0">
                <a:latin typeface="Times New Roman" panose="02020603050405020304" pitchFamily="18" charset="0"/>
                <a:cs typeface="Times New Roman" panose="02020603050405020304" pitchFamily="18" charset="0"/>
              </a:rPr>
              <a:t>3. Disease Information Retrieval</a:t>
            </a:r>
          </a:p>
          <a:p>
            <a:endParaRPr lang="en-IN"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Once a disease is identified, detailed information about the disease (e.g., symptoms, treatment plan, recommended medications) is retrieved from the combined dataset.</a:t>
            </a:r>
          </a:p>
          <a:p>
            <a:pPr marL="285750" indent="-285750">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If needed, this information is translated back to the user's preferred language.</a:t>
            </a:r>
          </a:p>
        </p:txBody>
      </p:sp>
      <p:sp>
        <p:nvSpPr>
          <p:cNvPr id="4" name="TextBox 3">
            <a:extLst>
              <a:ext uri="{FF2B5EF4-FFF2-40B4-BE49-F238E27FC236}">
                <a16:creationId xmlns:a16="http://schemas.microsoft.com/office/drawing/2014/main" id="{0AA7C481-3A73-EBFA-AD3F-8C9B4E65453E}"/>
              </a:ext>
            </a:extLst>
          </p:cNvPr>
          <p:cNvSpPr txBox="1"/>
          <p:nvPr/>
        </p:nvSpPr>
        <p:spPr>
          <a:xfrm>
            <a:off x="3048000" y="346275"/>
            <a:ext cx="6096000" cy="477054"/>
          </a:xfrm>
          <a:prstGeom prst="rect">
            <a:avLst/>
          </a:prstGeom>
          <a:noFill/>
        </p:spPr>
        <p:txBody>
          <a:bodyPr wrap="square">
            <a:spAutoFit/>
          </a:bodyPr>
          <a:lstStyle/>
          <a:p>
            <a:r>
              <a:rPr lang="en-IN" sz="2500" dirty="0">
                <a:latin typeface="Amasis MT Pro Black" panose="02040A04050005020304" pitchFamily="18" charset="0"/>
              </a:rPr>
              <a:t>Project Architecture and Workflow</a:t>
            </a:r>
          </a:p>
        </p:txBody>
      </p:sp>
    </p:spTree>
    <p:extLst>
      <p:ext uri="{BB962C8B-B14F-4D97-AF65-F5344CB8AC3E}">
        <p14:creationId xmlns:p14="http://schemas.microsoft.com/office/powerpoint/2010/main" val="34251812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8FBA21B-6F96-D88C-D426-4DE7DC965920}"/>
              </a:ext>
            </a:extLst>
          </p:cNvPr>
          <p:cNvSpPr txBox="1"/>
          <p:nvPr/>
        </p:nvSpPr>
        <p:spPr>
          <a:xfrm>
            <a:off x="712840" y="2586768"/>
            <a:ext cx="5196347" cy="3347070"/>
          </a:xfrm>
          <a:prstGeom prst="rect">
            <a:avLst/>
          </a:prstGeom>
          <a:noFill/>
        </p:spPr>
        <p:txBody>
          <a:bodyPr wrap="square" rtlCol="0">
            <a:spAutoFit/>
          </a:bodyPr>
          <a:lstStyle/>
          <a:p>
            <a:pPr>
              <a:lnSpc>
                <a:spcPct val="150000"/>
              </a:lnSpc>
            </a:pPr>
            <a:r>
              <a:rPr lang="en-IN" sz="2500" u="sng" dirty="0">
                <a:latin typeface="Amasis MT Pro Black" panose="020F0502020204030204" pitchFamily="18" charset="0"/>
              </a:rPr>
              <a:t>Module and Functions Used </a:t>
            </a:r>
          </a:p>
          <a:p>
            <a:pPr marL="285750" indent="-285750">
              <a:buFont typeface="Arial" panose="020B0604020202020204" pitchFamily="34" charset="0"/>
              <a:buChar char="•"/>
            </a:pPr>
            <a:r>
              <a:rPr lang="en-IN" b="1" dirty="0">
                <a:latin typeface="Times New Roman" panose="02020603050405020304" pitchFamily="18" charset="0"/>
                <a:cs typeface="Times New Roman" panose="02020603050405020304" pitchFamily="18" charset="0"/>
              </a:rPr>
              <a:t>Module</a:t>
            </a:r>
            <a:r>
              <a:rPr lang="en-IN" dirty="0">
                <a:latin typeface="Times New Roman" panose="02020603050405020304" pitchFamily="18" charset="0"/>
                <a:cs typeface="Times New Roman" panose="02020603050405020304" pitchFamily="18" charset="0"/>
              </a:rPr>
              <a:t>: </a:t>
            </a:r>
            <a:r>
              <a:rPr lang="en-IN" dirty="0" err="1">
                <a:latin typeface="Times New Roman" panose="02020603050405020304" pitchFamily="18" charset="0"/>
                <a:cs typeface="Times New Roman" panose="02020603050405020304" pitchFamily="18" charset="0"/>
              </a:rPr>
              <a:t>nltk</a:t>
            </a:r>
            <a:r>
              <a:rPr lang="en-IN" dirty="0">
                <a:latin typeface="Times New Roman" panose="02020603050405020304" pitchFamily="18" charset="0"/>
                <a:cs typeface="Times New Roman" panose="02020603050405020304" pitchFamily="18" charset="0"/>
              </a:rPr>
              <a:t> (Natural Language Toolkit)</a:t>
            </a:r>
          </a:p>
          <a:p>
            <a:pPr lvl="1"/>
            <a:r>
              <a:rPr lang="en-IN" sz="1600" b="1" i="1" dirty="0">
                <a:latin typeface="Times New Roman" panose="02020603050405020304" pitchFamily="18" charset="0"/>
                <a:cs typeface="Times New Roman" panose="02020603050405020304" pitchFamily="18" charset="0"/>
              </a:rPr>
              <a:t>Functions Used</a:t>
            </a:r>
            <a:r>
              <a:rPr lang="en-IN" sz="1600" b="1" dirty="0">
                <a:latin typeface="Times New Roman" panose="02020603050405020304" pitchFamily="18" charset="0"/>
                <a:cs typeface="Times New Roman" panose="02020603050405020304" pitchFamily="18" charset="0"/>
              </a:rPr>
              <a:t>: </a:t>
            </a:r>
          </a:p>
          <a:p>
            <a:pPr lvl="1"/>
            <a:r>
              <a:rPr lang="en-IN" sz="1600" dirty="0" err="1">
                <a:latin typeface="Times New Roman" panose="02020603050405020304" pitchFamily="18" charset="0"/>
                <a:cs typeface="Times New Roman" panose="02020603050405020304" pitchFamily="18" charset="0"/>
              </a:rPr>
              <a:t>nltk.word_tokenize</a:t>
            </a:r>
            <a:endParaRPr lang="en-IN" sz="1600" dirty="0">
              <a:latin typeface="Times New Roman" panose="02020603050405020304" pitchFamily="18" charset="0"/>
              <a:cs typeface="Times New Roman" panose="02020603050405020304" pitchFamily="18" charset="0"/>
            </a:endParaRPr>
          </a:p>
          <a:p>
            <a:pPr lvl="1"/>
            <a:r>
              <a:rPr lang="en-IN" sz="1600" dirty="0" err="1">
                <a:latin typeface="Times New Roman" panose="02020603050405020304" pitchFamily="18" charset="0"/>
                <a:cs typeface="Times New Roman" panose="02020603050405020304" pitchFamily="18" charset="0"/>
              </a:rPr>
              <a:t>nltk.corpus.stopwords</a:t>
            </a:r>
            <a:endParaRPr lang="en-IN" sz="16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Module</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sklearn.feature_extraction.text</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	</a:t>
            </a:r>
            <a:r>
              <a:rPr lang="en-US" sz="1600" b="1" dirty="0">
                <a:latin typeface="Times New Roman" panose="02020603050405020304" pitchFamily="18" charset="0"/>
                <a:cs typeface="Times New Roman" panose="02020603050405020304" pitchFamily="18" charset="0"/>
              </a:rPr>
              <a:t>Function Used</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TfidfVectorizer</a:t>
            </a:r>
            <a:endParaRPr lang="en-US" sz="16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Module</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langdetect</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	</a:t>
            </a:r>
            <a:r>
              <a:rPr lang="en-US" sz="1600" b="1" dirty="0">
                <a:latin typeface="Times New Roman" panose="02020603050405020304" pitchFamily="18" charset="0"/>
                <a:cs typeface="Times New Roman" panose="02020603050405020304" pitchFamily="18" charset="0"/>
              </a:rPr>
              <a:t>Function Used</a:t>
            </a:r>
            <a:r>
              <a:rPr lang="en-US" sz="1600" dirty="0">
                <a:latin typeface="Times New Roman" panose="02020603050405020304" pitchFamily="18" charset="0"/>
                <a:cs typeface="Times New Roman" panose="02020603050405020304" pitchFamily="18" charset="0"/>
              </a:rPr>
              <a:t>: detect</a:t>
            </a:r>
          </a:p>
          <a:p>
            <a:pPr marL="285750" indent="-285750">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Module</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deep_translator</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	</a:t>
            </a:r>
            <a:r>
              <a:rPr lang="en-US" sz="1600" i="1" dirty="0">
                <a:latin typeface="Times New Roman" panose="02020603050405020304" pitchFamily="18" charset="0"/>
                <a:cs typeface="Times New Roman" panose="02020603050405020304" pitchFamily="18" charset="0"/>
              </a:rPr>
              <a:t>Class Used</a:t>
            </a:r>
            <a:r>
              <a:rPr lang="en-US" sz="1600" dirty="0">
                <a:latin typeface="Times New Roman" panose="02020603050405020304" pitchFamily="18" charset="0"/>
                <a:cs typeface="Times New Roman" panose="02020603050405020304" pitchFamily="18" charset="0"/>
              </a:rPr>
              <a:t>: google translator</a:t>
            </a:r>
          </a:p>
        </p:txBody>
      </p:sp>
      <p:sp>
        <p:nvSpPr>
          <p:cNvPr id="9" name="TextBox 8">
            <a:extLst>
              <a:ext uri="{FF2B5EF4-FFF2-40B4-BE49-F238E27FC236}">
                <a16:creationId xmlns:a16="http://schemas.microsoft.com/office/drawing/2014/main" id="{1EB1FB89-4671-7F9B-2E0B-BD37CA89F7BF}"/>
              </a:ext>
            </a:extLst>
          </p:cNvPr>
          <p:cNvSpPr txBox="1"/>
          <p:nvPr/>
        </p:nvSpPr>
        <p:spPr>
          <a:xfrm>
            <a:off x="712840" y="320175"/>
            <a:ext cx="4832554" cy="2054409"/>
          </a:xfrm>
          <a:prstGeom prst="rect">
            <a:avLst/>
          </a:prstGeom>
          <a:noFill/>
        </p:spPr>
        <p:txBody>
          <a:bodyPr wrap="square" rtlCol="0">
            <a:spAutoFit/>
          </a:bodyPr>
          <a:lstStyle/>
          <a:p>
            <a:pPr>
              <a:lnSpc>
                <a:spcPct val="150000"/>
              </a:lnSpc>
            </a:pPr>
            <a:r>
              <a:rPr lang="en-IN" sz="2500" u="sng" dirty="0">
                <a:latin typeface="Amasis MT Pro Black" panose="020F0502020204030204" pitchFamily="18" charset="0"/>
              </a:rPr>
              <a:t>Technologies Used </a:t>
            </a:r>
          </a:p>
          <a:p>
            <a:pPr marL="285750" indent="-285750">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Natural Language Processing (NLP)</a:t>
            </a:r>
          </a:p>
          <a:p>
            <a:pPr marL="285750" indent="-285750">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Audio Processing</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Image Processing and Computer Vision</a:t>
            </a:r>
            <a:endParaRPr lang="en-IN"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Machine Learning</a:t>
            </a:r>
          </a:p>
          <a:p>
            <a:pPr marL="285750" indent="-285750">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Data Handling</a:t>
            </a:r>
          </a:p>
        </p:txBody>
      </p:sp>
      <p:sp>
        <p:nvSpPr>
          <p:cNvPr id="12" name="TextBox 11">
            <a:extLst>
              <a:ext uri="{FF2B5EF4-FFF2-40B4-BE49-F238E27FC236}">
                <a16:creationId xmlns:a16="http://schemas.microsoft.com/office/drawing/2014/main" id="{7EA60BAE-D47F-8619-0D2D-73DD92C21F1F}"/>
              </a:ext>
            </a:extLst>
          </p:cNvPr>
          <p:cNvSpPr txBox="1"/>
          <p:nvPr/>
        </p:nvSpPr>
        <p:spPr>
          <a:xfrm>
            <a:off x="5751868" y="166568"/>
            <a:ext cx="6272981" cy="6524863"/>
          </a:xfrm>
          <a:prstGeom prst="rect">
            <a:avLst/>
          </a:prstGeom>
          <a:noFill/>
        </p:spPr>
        <p:txBody>
          <a:bodyPr wrap="square" rtlCol="0">
            <a:spAutoFit/>
          </a:bodyPr>
          <a:lstStyle/>
          <a:p>
            <a:pPr marL="285750" indent="-285750">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Module</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pyaudio</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	</a:t>
            </a:r>
            <a:r>
              <a:rPr lang="en-US" sz="1600" i="1" dirty="0">
                <a:latin typeface="Times New Roman" panose="02020603050405020304" pitchFamily="18" charset="0"/>
                <a:cs typeface="Times New Roman" panose="02020603050405020304" pitchFamily="18" charset="0"/>
              </a:rPr>
              <a:t>Classes Used:</a:t>
            </a:r>
          </a:p>
          <a:p>
            <a:pPr lvl="2"/>
            <a:r>
              <a:rPr lang="en-US" sz="1600" dirty="0" err="1">
                <a:latin typeface="Times New Roman" panose="02020603050405020304" pitchFamily="18" charset="0"/>
                <a:cs typeface="Times New Roman" panose="02020603050405020304" pitchFamily="18" charset="0"/>
              </a:rPr>
              <a:t>pyaudio.PyAudio</a:t>
            </a:r>
            <a:endParaRPr lang="en-US" sz="1600" dirty="0">
              <a:latin typeface="Times New Roman" panose="02020603050405020304" pitchFamily="18" charset="0"/>
              <a:cs typeface="Times New Roman" panose="02020603050405020304" pitchFamily="18" charset="0"/>
            </a:endParaRPr>
          </a:p>
          <a:p>
            <a:pPr lvl="2"/>
            <a:r>
              <a:rPr lang="en-US" sz="1600" dirty="0" err="1">
                <a:latin typeface="Times New Roman" panose="02020603050405020304" pitchFamily="18" charset="0"/>
                <a:cs typeface="Times New Roman" panose="02020603050405020304" pitchFamily="18" charset="0"/>
              </a:rPr>
              <a:t>pyaudio.Stream</a:t>
            </a:r>
            <a:endParaRPr lang="en-US" b="1"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Module</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pydub</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	</a:t>
            </a:r>
            <a:r>
              <a:rPr lang="en-US" sz="1600" i="1" dirty="0">
                <a:latin typeface="Times New Roman" panose="02020603050405020304" pitchFamily="18" charset="0"/>
                <a:cs typeface="Times New Roman" panose="02020603050405020304" pitchFamily="18" charset="0"/>
              </a:rPr>
              <a:t>Class Used: </a:t>
            </a:r>
            <a:r>
              <a:rPr lang="en-US" sz="1600" i="1" dirty="0" err="1">
                <a:latin typeface="Times New Roman" panose="02020603050405020304" pitchFamily="18" charset="0"/>
                <a:cs typeface="Times New Roman" panose="02020603050405020304" pitchFamily="18" charset="0"/>
              </a:rPr>
              <a:t>AudioSegment</a:t>
            </a:r>
            <a:endParaRPr lang="en-US" sz="1600" i="1"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Module</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speech_recognition</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	</a:t>
            </a:r>
            <a:r>
              <a:rPr lang="en-US" sz="1600" i="1" dirty="0">
                <a:latin typeface="Times New Roman" panose="02020603050405020304" pitchFamily="18" charset="0"/>
                <a:cs typeface="Times New Roman" panose="02020603050405020304" pitchFamily="18" charset="0"/>
              </a:rPr>
              <a:t>Class Used: Recognizer</a:t>
            </a:r>
          </a:p>
          <a:p>
            <a:r>
              <a:rPr lang="en-US" sz="1600" i="1" dirty="0">
                <a:latin typeface="Times New Roman" panose="02020603050405020304" pitchFamily="18" charset="0"/>
                <a:cs typeface="Times New Roman" panose="02020603050405020304" pitchFamily="18" charset="0"/>
              </a:rPr>
              <a:t>	Function Used: </a:t>
            </a:r>
            <a:r>
              <a:rPr lang="en-US" sz="1600" i="1" dirty="0" err="1">
                <a:latin typeface="Times New Roman" panose="02020603050405020304" pitchFamily="18" charset="0"/>
                <a:cs typeface="Times New Roman" panose="02020603050405020304" pitchFamily="18" charset="0"/>
              </a:rPr>
              <a:t>recognize_google</a:t>
            </a:r>
            <a:endParaRPr lang="en-US" sz="1600" i="1"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Module</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opencv</a:t>
            </a:r>
            <a:r>
              <a:rPr lang="en-US" dirty="0">
                <a:latin typeface="Times New Roman" panose="02020603050405020304" pitchFamily="18" charset="0"/>
                <a:cs typeface="Times New Roman" panose="02020603050405020304" pitchFamily="18" charset="0"/>
              </a:rPr>
              <a:t>-python (cv2)</a:t>
            </a:r>
          </a:p>
          <a:p>
            <a:r>
              <a:rPr lang="en-US" dirty="0">
                <a:latin typeface="Times New Roman" panose="02020603050405020304" pitchFamily="18" charset="0"/>
                <a:cs typeface="Times New Roman" panose="02020603050405020304" pitchFamily="18" charset="0"/>
              </a:rPr>
              <a:t>	</a:t>
            </a:r>
            <a:r>
              <a:rPr lang="en-US" sz="1600" i="1" dirty="0">
                <a:latin typeface="Times New Roman" panose="02020603050405020304" pitchFamily="18" charset="0"/>
                <a:cs typeface="Times New Roman" panose="02020603050405020304" pitchFamily="18" charset="0"/>
              </a:rPr>
              <a:t>Function Used: cv2.imread</a:t>
            </a:r>
          </a:p>
          <a:p>
            <a:pPr marL="285750" indent="-285750">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Module</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pytesseract</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	</a:t>
            </a:r>
            <a:r>
              <a:rPr lang="en-US" sz="1600" i="1" dirty="0">
                <a:latin typeface="Times New Roman" panose="02020603050405020304" pitchFamily="18" charset="0"/>
                <a:cs typeface="Times New Roman" panose="02020603050405020304" pitchFamily="18" charset="0"/>
              </a:rPr>
              <a:t>Function Used: </a:t>
            </a:r>
            <a:r>
              <a:rPr lang="en-US" sz="1600" i="1" dirty="0" err="1">
                <a:latin typeface="Times New Roman" panose="02020603050405020304" pitchFamily="18" charset="0"/>
                <a:cs typeface="Times New Roman" panose="02020603050405020304" pitchFamily="18" charset="0"/>
              </a:rPr>
              <a:t>pytesseract.image_to_string</a:t>
            </a:r>
            <a:endParaRPr lang="en-US" sz="1600" i="1"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Module</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tensorflow.keras</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	</a:t>
            </a:r>
            <a:r>
              <a:rPr lang="en-US" sz="1600" i="1" dirty="0">
                <a:latin typeface="Times New Roman" panose="02020603050405020304" pitchFamily="18" charset="0"/>
                <a:cs typeface="Times New Roman" panose="02020603050405020304" pitchFamily="18" charset="0"/>
              </a:rPr>
              <a:t>Custom-trained Model: pneumonia_detection_model.h5</a:t>
            </a:r>
          </a:p>
          <a:p>
            <a:r>
              <a:rPr lang="en-US" sz="1600" i="1" dirty="0">
                <a:latin typeface="Times New Roman" panose="02020603050405020304" pitchFamily="18" charset="0"/>
                <a:cs typeface="Times New Roman" panose="02020603050405020304" pitchFamily="18" charset="0"/>
              </a:rPr>
              <a:t>	Functions Used:</a:t>
            </a:r>
          </a:p>
          <a:p>
            <a:pPr lvl="2"/>
            <a:r>
              <a:rPr lang="en-US" sz="1600" i="1" dirty="0" err="1">
                <a:latin typeface="Times New Roman" panose="02020603050405020304" pitchFamily="18" charset="0"/>
                <a:cs typeface="Times New Roman" panose="02020603050405020304" pitchFamily="18" charset="0"/>
              </a:rPr>
              <a:t>tensorflow.keras</a:t>
            </a:r>
            <a:r>
              <a:rPr lang="en-US" sz="1600" dirty="0" err="1">
                <a:latin typeface="Times New Roman" panose="02020603050405020304" pitchFamily="18" charset="0"/>
                <a:cs typeface="Times New Roman" panose="02020603050405020304" pitchFamily="18" charset="0"/>
              </a:rPr>
              <a:t>.</a:t>
            </a:r>
            <a:r>
              <a:rPr lang="en-US" sz="1600" i="1" dirty="0" err="1">
                <a:latin typeface="Times New Roman" panose="02020603050405020304" pitchFamily="18" charset="0"/>
                <a:cs typeface="Times New Roman" panose="02020603050405020304" pitchFamily="18" charset="0"/>
              </a:rPr>
              <a:t>preprocessing</a:t>
            </a:r>
            <a:r>
              <a:rPr lang="en-US" sz="1600" dirty="0">
                <a:latin typeface="Times New Roman" panose="02020603050405020304" pitchFamily="18" charset="0"/>
                <a:cs typeface="Times New Roman" panose="02020603050405020304" pitchFamily="18" charset="0"/>
              </a:rPr>
              <a:t> </a:t>
            </a:r>
            <a:r>
              <a:rPr lang="en-US" sz="1600" i="1" dirty="0">
                <a:latin typeface="Times New Roman" panose="02020603050405020304" pitchFamily="18" charset="0"/>
                <a:cs typeface="Times New Roman" panose="02020603050405020304" pitchFamily="18" charset="0"/>
              </a:rPr>
              <a:t>import image as </a:t>
            </a:r>
            <a:r>
              <a:rPr lang="en-US" sz="1600" i="1" dirty="0" err="1">
                <a:latin typeface="Times New Roman" panose="02020603050405020304" pitchFamily="18" charset="0"/>
                <a:cs typeface="Times New Roman" panose="02020603050405020304" pitchFamily="18" charset="0"/>
              </a:rPr>
              <a:t>keras_image</a:t>
            </a:r>
            <a:endParaRPr lang="en-US" sz="1600" i="1" dirty="0">
              <a:latin typeface="Times New Roman" panose="02020603050405020304" pitchFamily="18" charset="0"/>
              <a:cs typeface="Times New Roman" panose="02020603050405020304" pitchFamily="18" charset="0"/>
            </a:endParaRPr>
          </a:p>
          <a:p>
            <a:pPr lvl="2"/>
            <a:r>
              <a:rPr lang="en-US" sz="1600" i="1" dirty="0">
                <a:latin typeface="Times New Roman" panose="02020603050405020304" pitchFamily="18" charset="0"/>
                <a:cs typeface="Times New Roman" panose="02020603050405020304" pitchFamily="18" charset="0"/>
              </a:rPr>
              <a:t>Function Used: </a:t>
            </a:r>
            <a:r>
              <a:rPr lang="en-US" sz="1600" i="1" dirty="0" err="1">
                <a:latin typeface="Times New Roman" panose="02020603050405020304" pitchFamily="18" charset="0"/>
                <a:cs typeface="Times New Roman" panose="02020603050405020304" pitchFamily="18" charset="0"/>
              </a:rPr>
              <a:t>tensorflow.keras.models.load_model</a:t>
            </a:r>
            <a:endParaRPr lang="en-US" sz="1600" i="1"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Module</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sklearn.metrics.pairwise</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	</a:t>
            </a:r>
            <a:r>
              <a:rPr lang="en-US" sz="1600" i="1" dirty="0">
                <a:latin typeface="Times New Roman" panose="02020603050405020304" pitchFamily="18" charset="0"/>
                <a:cs typeface="Times New Roman" panose="02020603050405020304" pitchFamily="18" charset="0"/>
              </a:rPr>
              <a:t>Function Used: </a:t>
            </a:r>
            <a:r>
              <a:rPr lang="en-US" sz="1600" i="1" dirty="0" err="1">
                <a:latin typeface="Times New Roman" panose="02020603050405020304" pitchFamily="18" charset="0"/>
                <a:cs typeface="Times New Roman" panose="02020603050405020304" pitchFamily="18" charset="0"/>
              </a:rPr>
              <a:t>cosine_similarity</a:t>
            </a:r>
            <a:endParaRPr lang="en-US" sz="1600" i="1"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Module</a:t>
            </a:r>
            <a:r>
              <a:rPr lang="en-US" dirty="0">
                <a:latin typeface="Times New Roman" panose="02020603050405020304" pitchFamily="18" charset="0"/>
                <a:cs typeface="Times New Roman" panose="02020603050405020304" pitchFamily="18" charset="0"/>
              </a:rPr>
              <a:t>: pandas</a:t>
            </a:r>
          </a:p>
          <a:p>
            <a:r>
              <a:rPr lang="en-US" dirty="0">
                <a:latin typeface="Times New Roman" panose="02020603050405020304" pitchFamily="18" charset="0"/>
                <a:cs typeface="Times New Roman" panose="02020603050405020304" pitchFamily="18" charset="0"/>
              </a:rPr>
              <a:t>	</a:t>
            </a:r>
            <a:r>
              <a:rPr lang="en-US" sz="1600" i="1" dirty="0">
                <a:latin typeface="Times New Roman" panose="02020603050405020304" pitchFamily="18" charset="0"/>
                <a:cs typeface="Times New Roman" panose="02020603050405020304" pitchFamily="18" charset="0"/>
              </a:rPr>
              <a:t>Functions Used: </a:t>
            </a:r>
            <a:r>
              <a:rPr lang="en-US" sz="1600" i="1" dirty="0" err="1">
                <a:latin typeface="Times New Roman" panose="02020603050405020304" pitchFamily="18" charset="0"/>
                <a:cs typeface="Times New Roman" panose="02020603050405020304" pitchFamily="18" charset="0"/>
              </a:rPr>
              <a:t>pd.read_csv</a:t>
            </a:r>
            <a:endParaRPr lang="en-US" sz="1600" i="1" dirty="0">
              <a:latin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19553886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ACD24EF-96F6-F58F-4509-CD070DDDF281}"/>
              </a:ext>
            </a:extLst>
          </p:cNvPr>
          <p:cNvSpPr txBox="1"/>
          <p:nvPr/>
        </p:nvSpPr>
        <p:spPr>
          <a:xfrm>
            <a:off x="1757778" y="300109"/>
            <a:ext cx="8475406" cy="461665"/>
          </a:xfrm>
          <a:prstGeom prst="rect">
            <a:avLst/>
          </a:prstGeom>
          <a:noFill/>
        </p:spPr>
        <p:txBody>
          <a:bodyPr wrap="square">
            <a:spAutoFit/>
          </a:bodyPr>
          <a:lstStyle/>
          <a:p>
            <a:r>
              <a:rPr lang="en-US" sz="2400" dirty="0">
                <a:latin typeface="Amasis MT Pro Black" panose="02040A04050005020304" pitchFamily="18" charset="0"/>
              </a:rPr>
              <a:t>1. </a:t>
            </a:r>
            <a:r>
              <a:rPr lang="en-US" sz="2400" b="1" dirty="0">
                <a:latin typeface="Amasis MT Pro Black" panose="02040A04050005020304" pitchFamily="18" charset="0"/>
              </a:rPr>
              <a:t>Text Processing and Disease Identification</a:t>
            </a:r>
            <a:endParaRPr lang="en-IN" sz="2400" dirty="0">
              <a:latin typeface="Amasis MT Pro Black" panose="02040A04050005020304" pitchFamily="18" charset="0"/>
            </a:endParaRPr>
          </a:p>
        </p:txBody>
      </p:sp>
      <p:pic>
        <p:nvPicPr>
          <p:cNvPr id="4" name="Picture 3">
            <a:extLst>
              <a:ext uri="{FF2B5EF4-FFF2-40B4-BE49-F238E27FC236}">
                <a16:creationId xmlns:a16="http://schemas.microsoft.com/office/drawing/2014/main" id="{9901F28B-35E9-141A-FA28-FFC0AEE055ED}"/>
              </a:ext>
            </a:extLst>
          </p:cNvPr>
          <p:cNvPicPr>
            <a:picLocks noChangeAspect="1"/>
          </p:cNvPicPr>
          <p:nvPr/>
        </p:nvPicPr>
        <p:blipFill>
          <a:blip r:embed="rId2"/>
          <a:stretch>
            <a:fillRect/>
          </a:stretch>
        </p:blipFill>
        <p:spPr>
          <a:xfrm>
            <a:off x="928051" y="1195426"/>
            <a:ext cx="5067430" cy="4182064"/>
          </a:xfrm>
          <a:prstGeom prst="rect">
            <a:avLst/>
          </a:prstGeom>
        </p:spPr>
      </p:pic>
      <p:sp>
        <p:nvSpPr>
          <p:cNvPr id="7" name="TextBox 6">
            <a:extLst>
              <a:ext uri="{FF2B5EF4-FFF2-40B4-BE49-F238E27FC236}">
                <a16:creationId xmlns:a16="http://schemas.microsoft.com/office/drawing/2014/main" id="{3FC5D1FE-8095-DB6C-A7D9-A17266C08AA9}"/>
              </a:ext>
            </a:extLst>
          </p:cNvPr>
          <p:cNvSpPr txBox="1"/>
          <p:nvPr/>
        </p:nvSpPr>
        <p:spPr>
          <a:xfrm>
            <a:off x="1004657" y="847795"/>
            <a:ext cx="9792929" cy="323165"/>
          </a:xfrm>
          <a:prstGeom prst="rect">
            <a:avLst/>
          </a:prstGeom>
          <a:noFill/>
        </p:spPr>
        <p:txBody>
          <a:bodyPr wrap="square">
            <a:spAutoFit/>
          </a:bodyPr>
          <a:lstStyle/>
          <a:p>
            <a:r>
              <a:rPr lang="en-IN" sz="1500" b="1" dirty="0">
                <a:latin typeface="Times New Roman" panose="02020603050405020304" pitchFamily="18" charset="0"/>
                <a:cs typeface="Times New Roman" panose="02020603050405020304" pitchFamily="18" charset="0"/>
              </a:rPr>
              <a:t>Actions</a:t>
            </a:r>
            <a:r>
              <a:rPr lang="en-IN" sz="1500" dirty="0">
                <a:latin typeface="Times New Roman" panose="02020603050405020304" pitchFamily="18" charset="0"/>
                <a:cs typeface="Times New Roman" panose="02020603050405020304" pitchFamily="18" charset="0"/>
              </a:rPr>
              <a:t>: Clean the text, detect language, translate if needed, vectorize, compute similarity with dataset, identify disease.</a:t>
            </a:r>
          </a:p>
        </p:txBody>
      </p:sp>
      <p:pic>
        <p:nvPicPr>
          <p:cNvPr id="14" name="Picture 13" descr="A screenshot of a computer&#10;&#10;Description automatically generated">
            <a:extLst>
              <a:ext uri="{FF2B5EF4-FFF2-40B4-BE49-F238E27FC236}">
                <a16:creationId xmlns:a16="http://schemas.microsoft.com/office/drawing/2014/main" id="{F38B8A80-C395-658F-8F68-9778A78E2D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94324" y="1284994"/>
            <a:ext cx="5663379" cy="4182064"/>
          </a:xfrm>
          <a:prstGeom prst="rect">
            <a:avLst/>
          </a:prstGeom>
        </p:spPr>
      </p:pic>
      <p:sp>
        <p:nvSpPr>
          <p:cNvPr id="17" name="TextBox 16">
            <a:extLst>
              <a:ext uri="{FF2B5EF4-FFF2-40B4-BE49-F238E27FC236}">
                <a16:creationId xmlns:a16="http://schemas.microsoft.com/office/drawing/2014/main" id="{5AB86029-5F48-4624-B5BD-351E31A70F97}"/>
              </a:ext>
            </a:extLst>
          </p:cNvPr>
          <p:cNvSpPr txBox="1"/>
          <p:nvPr/>
        </p:nvSpPr>
        <p:spPr>
          <a:xfrm>
            <a:off x="928051" y="5814689"/>
            <a:ext cx="6096000" cy="369332"/>
          </a:xfrm>
          <a:prstGeom prst="rect">
            <a:avLst/>
          </a:prstGeom>
          <a:noFill/>
        </p:spPr>
        <p:txBody>
          <a:bodyPr wrap="square">
            <a:spAutoFit/>
          </a:bodyPr>
          <a:lstStyle/>
          <a:p>
            <a:r>
              <a:rPr lang="en-IN" sz="1800" b="1" u="sng" dirty="0">
                <a:latin typeface="Times New Roman" panose="02020603050405020304" pitchFamily="18" charset="0"/>
                <a:cs typeface="Times New Roman" panose="02020603050405020304" pitchFamily="18" charset="0"/>
              </a:rPr>
              <a:t>Input</a:t>
            </a:r>
            <a:r>
              <a:rPr lang="en-IN" sz="1800" u="sng" dirty="0">
                <a:latin typeface="Times New Roman" panose="02020603050405020304" pitchFamily="18" charset="0"/>
                <a:cs typeface="Times New Roman" panose="02020603050405020304" pitchFamily="18" charset="0"/>
              </a:rPr>
              <a:t>: User-provided text or symptom description</a:t>
            </a:r>
            <a:endParaRPr lang="en-IN" u="sng" dirty="0"/>
          </a:p>
        </p:txBody>
      </p:sp>
      <p:sp>
        <p:nvSpPr>
          <p:cNvPr id="19" name="TextBox 18">
            <a:extLst>
              <a:ext uri="{FF2B5EF4-FFF2-40B4-BE49-F238E27FC236}">
                <a16:creationId xmlns:a16="http://schemas.microsoft.com/office/drawing/2014/main" id="{3D08AA13-00D6-5063-0368-B92752EAC110}"/>
              </a:ext>
            </a:extLst>
          </p:cNvPr>
          <p:cNvSpPr txBox="1"/>
          <p:nvPr/>
        </p:nvSpPr>
        <p:spPr>
          <a:xfrm>
            <a:off x="6194324" y="5814689"/>
            <a:ext cx="6096000" cy="369332"/>
          </a:xfrm>
          <a:prstGeom prst="rect">
            <a:avLst/>
          </a:prstGeom>
          <a:noFill/>
        </p:spPr>
        <p:txBody>
          <a:bodyPr wrap="square">
            <a:spAutoFit/>
          </a:bodyPr>
          <a:lstStyle/>
          <a:p>
            <a:r>
              <a:rPr lang="en-IN" sz="1800" b="1" u="sng" dirty="0">
                <a:latin typeface="Times New Roman" panose="02020603050405020304" pitchFamily="18" charset="0"/>
                <a:cs typeface="Times New Roman" panose="02020603050405020304" pitchFamily="18" charset="0"/>
              </a:rPr>
              <a:t>Output</a:t>
            </a:r>
            <a:r>
              <a:rPr lang="en-IN" sz="1800" u="sng" dirty="0">
                <a:latin typeface="Times New Roman" panose="02020603050405020304" pitchFamily="18" charset="0"/>
                <a:cs typeface="Times New Roman" panose="02020603050405020304" pitchFamily="18" charset="0"/>
              </a:rPr>
              <a:t>: Disease information.</a:t>
            </a:r>
          </a:p>
        </p:txBody>
      </p:sp>
    </p:spTree>
    <p:extLst>
      <p:ext uri="{BB962C8B-B14F-4D97-AF65-F5344CB8AC3E}">
        <p14:creationId xmlns:p14="http://schemas.microsoft.com/office/powerpoint/2010/main" val="15982516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ACD24EF-96F6-F58F-4509-CD070DDDF281}"/>
              </a:ext>
            </a:extLst>
          </p:cNvPr>
          <p:cNvSpPr txBox="1"/>
          <p:nvPr/>
        </p:nvSpPr>
        <p:spPr>
          <a:xfrm>
            <a:off x="554804" y="252893"/>
            <a:ext cx="11459063" cy="461665"/>
          </a:xfrm>
          <a:prstGeom prst="rect">
            <a:avLst/>
          </a:prstGeom>
          <a:noFill/>
        </p:spPr>
        <p:txBody>
          <a:bodyPr wrap="square">
            <a:spAutoFit/>
          </a:bodyPr>
          <a:lstStyle/>
          <a:p>
            <a:r>
              <a:rPr lang="en-US" sz="2400" dirty="0">
                <a:latin typeface="Amasis MT Pro Black" panose="02040A04050005020304" pitchFamily="18" charset="0"/>
              </a:rPr>
              <a:t>2. Live Record or </a:t>
            </a:r>
            <a:r>
              <a:rPr lang="en-US" sz="2400" b="1" dirty="0">
                <a:latin typeface="Amasis MT Pro Black" panose="02040A04050005020304" pitchFamily="18" charset="0"/>
              </a:rPr>
              <a:t>Audio File Processing and Disease Identification</a:t>
            </a:r>
            <a:endParaRPr lang="en-IN" sz="2400" dirty="0">
              <a:latin typeface="Amasis MT Pro Black" panose="02040A04050005020304" pitchFamily="18" charset="0"/>
            </a:endParaRPr>
          </a:p>
        </p:txBody>
      </p:sp>
      <p:sp>
        <p:nvSpPr>
          <p:cNvPr id="7" name="TextBox 6">
            <a:extLst>
              <a:ext uri="{FF2B5EF4-FFF2-40B4-BE49-F238E27FC236}">
                <a16:creationId xmlns:a16="http://schemas.microsoft.com/office/drawing/2014/main" id="{3FC5D1FE-8095-DB6C-A7D9-A17266C08AA9}"/>
              </a:ext>
            </a:extLst>
          </p:cNvPr>
          <p:cNvSpPr txBox="1"/>
          <p:nvPr/>
        </p:nvSpPr>
        <p:spPr>
          <a:xfrm>
            <a:off x="945805" y="786658"/>
            <a:ext cx="10300389" cy="338554"/>
          </a:xfrm>
          <a:prstGeom prst="rect">
            <a:avLst/>
          </a:prstGeom>
          <a:noFill/>
        </p:spPr>
        <p:txBody>
          <a:bodyPr wrap="square">
            <a:spAutoFit/>
          </a:bodyPr>
          <a:lstStyle/>
          <a:p>
            <a:r>
              <a:rPr lang="en-US" sz="1600" b="1" dirty="0">
                <a:latin typeface="Times New Roman" panose="02020603050405020304" pitchFamily="18" charset="0"/>
                <a:cs typeface="Times New Roman" panose="02020603050405020304" pitchFamily="18" charset="0"/>
              </a:rPr>
              <a:t>Actions</a:t>
            </a:r>
            <a:r>
              <a:rPr lang="en-US" sz="1600" dirty="0">
                <a:latin typeface="Times New Roman" panose="02020603050405020304" pitchFamily="18" charset="0"/>
                <a:cs typeface="Times New Roman" panose="02020603050405020304" pitchFamily="18" charset="0"/>
              </a:rPr>
              <a:t>: Convert MP3 to WAV if needed, recognize speech, translate if needed, process text for disease identification.</a:t>
            </a:r>
            <a:endParaRPr lang="en-IN" sz="1500" dirty="0">
              <a:latin typeface="Times New Roman" panose="02020603050405020304" pitchFamily="18" charset="0"/>
              <a:cs typeface="Times New Roman" panose="02020603050405020304" pitchFamily="18" charset="0"/>
            </a:endParaRPr>
          </a:p>
        </p:txBody>
      </p:sp>
      <p:sp>
        <p:nvSpPr>
          <p:cNvPr id="17" name="TextBox 16">
            <a:extLst>
              <a:ext uri="{FF2B5EF4-FFF2-40B4-BE49-F238E27FC236}">
                <a16:creationId xmlns:a16="http://schemas.microsoft.com/office/drawing/2014/main" id="{5AB86029-5F48-4624-B5BD-351E31A70F97}"/>
              </a:ext>
            </a:extLst>
          </p:cNvPr>
          <p:cNvSpPr txBox="1"/>
          <p:nvPr/>
        </p:nvSpPr>
        <p:spPr>
          <a:xfrm>
            <a:off x="6899456" y="2760914"/>
            <a:ext cx="6096000" cy="307777"/>
          </a:xfrm>
          <a:prstGeom prst="rect">
            <a:avLst/>
          </a:prstGeom>
          <a:noFill/>
        </p:spPr>
        <p:txBody>
          <a:bodyPr wrap="square">
            <a:spAutoFit/>
          </a:bodyPr>
          <a:lstStyle/>
          <a:p>
            <a:r>
              <a:rPr lang="en-US" sz="1400" b="1" u="sng" dirty="0">
                <a:latin typeface="Times New Roman" panose="02020603050405020304" pitchFamily="18" charset="0"/>
                <a:cs typeface="Times New Roman" panose="02020603050405020304" pitchFamily="18" charset="0"/>
              </a:rPr>
              <a:t>Input: Recorded audio or uploaded audio file.</a:t>
            </a:r>
            <a:endParaRPr lang="en-IN" sz="1400" b="1" u="sng" dirty="0">
              <a:latin typeface="Times New Roman" panose="02020603050405020304" pitchFamily="18" charset="0"/>
              <a:cs typeface="Times New Roman" panose="02020603050405020304" pitchFamily="18" charset="0"/>
            </a:endParaRPr>
          </a:p>
        </p:txBody>
      </p:sp>
      <p:sp>
        <p:nvSpPr>
          <p:cNvPr id="19" name="TextBox 18">
            <a:extLst>
              <a:ext uri="{FF2B5EF4-FFF2-40B4-BE49-F238E27FC236}">
                <a16:creationId xmlns:a16="http://schemas.microsoft.com/office/drawing/2014/main" id="{3D08AA13-00D6-5063-0368-B92752EAC110}"/>
              </a:ext>
            </a:extLst>
          </p:cNvPr>
          <p:cNvSpPr txBox="1"/>
          <p:nvPr/>
        </p:nvSpPr>
        <p:spPr>
          <a:xfrm>
            <a:off x="6574336" y="5955869"/>
            <a:ext cx="5439532" cy="323165"/>
          </a:xfrm>
          <a:prstGeom prst="rect">
            <a:avLst/>
          </a:prstGeom>
          <a:noFill/>
        </p:spPr>
        <p:txBody>
          <a:bodyPr wrap="square">
            <a:spAutoFit/>
          </a:bodyPr>
          <a:lstStyle/>
          <a:p>
            <a:r>
              <a:rPr lang="en-US" sz="1500" b="1" u="sng" dirty="0">
                <a:latin typeface="Times New Roman" panose="02020603050405020304" pitchFamily="18" charset="0"/>
                <a:cs typeface="Times New Roman" panose="02020603050405020304" pitchFamily="18" charset="0"/>
              </a:rPr>
              <a:t>Output: Disease information based on spoken symptoms.</a:t>
            </a:r>
            <a:endParaRPr lang="en-IN" sz="1500" b="1" u="sng" dirty="0">
              <a:latin typeface="Times New Roman" panose="02020603050405020304" pitchFamily="18" charset="0"/>
              <a:cs typeface="Times New Roman" panose="02020603050405020304" pitchFamily="18" charset="0"/>
            </a:endParaRPr>
          </a:p>
        </p:txBody>
      </p:sp>
      <p:pic>
        <p:nvPicPr>
          <p:cNvPr id="2" name="20240902-1357-02.1702326">
            <a:hlinkClick r:id="" action="ppaction://media"/>
            <a:extLst>
              <a:ext uri="{FF2B5EF4-FFF2-40B4-BE49-F238E27FC236}">
                <a16:creationId xmlns:a16="http://schemas.microsoft.com/office/drawing/2014/main" id="{63F3A089-AC47-DD70-D940-FD8B4E7936B3}"/>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928051" y="1229360"/>
            <a:ext cx="5132440" cy="4678039"/>
          </a:xfrm>
          <a:prstGeom prst="rect">
            <a:avLst/>
          </a:prstGeom>
        </p:spPr>
      </p:pic>
      <p:pic>
        <p:nvPicPr>
          <p:cNvPr id="6" name="Picture 5" descr="A screenshot of a computer&#10;&#10;Description automatically generated">
            <a:extLst>
              <a:ext uri="{FF2B5EF4-FFF2-40B4-BE49-F238E27FC236}">
                <a16:creationId xmlns:a16="http://schemas.microsoft.com/office/drawing/2014/main" id="{294C1912-E217-9F55-6DB9-67676CD847B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74336" y="1101816"/>
            <a:ext cx="4541224" cy="1638008"/>
          </a:xfrm>
          <a:prstGeom prst="rect">
            <a:avLst/>
          </a:prstGeom>
        </p:spPr>
      </p:pic>
      <p:pic>
        <p:nvPicPr>
          <p:cNvPr id="9" name="Picture 8" descr="A screenshot of a medical survey&#10;&#10;Description automatically generated">
            <a:extLst>
              <a:ext uri="{FF2B5EF4-FFF2-40B4-BE49-F238E27FC236}">
                <a16:creationId xmlns:a16="http://schemas.microsoft.com/office/drawing/2014/main" id="{E78E1CA9-7D9D-6906-9F02-93E293567B9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74336" y="3168773"/>
            <a:ext cx="4671858" cy="2738626"/>
          </a:xfrm>
          <a:prstGeom prst="rect">
            <a:avLst/>
          </a:prstGeom>
        </p:spPr>
      </p:pic>
      <p:sp>
        <p:nvSpPr>
          <p:cNvPr id="11" name="TextBox 10">
            <a:extLst>
              <a:ext uri="{FF2B5EF4-FFF2-40B4-BE49-F238E27FC236}">
                <a16:creationId xmlns:a16="http://schemas.microsoft.com/office/drawing/2014/main" id="{8EAFC699-3EC1-1133-EC9D-9E7E78B1A4CA}"/>
              </a:ext>
            </a:extLst>
          </p:cNvPr>
          <p:cNvSpPr txBox="1"/>
          <p:nvPr/>
        </p:nvSpPr>
        <p:spPr>
          <a:xfrm>
            <a:off x="178132" y="6011547"/>
            <a:ext cx="6497320" cy="369332"/>
          </a:xfrm>
          <a:prstGeom prst="rect">
            <a:avLst/>
          </a:prstGeom>
          <a:noFill/>
        </p:spPr>
        <p:txBody>
          <a:bodyPr wrap="square">
            <a:spAutoFit/>
          </a:bodyPr>
          <a:lstStyle/>
          <a:p>
            <a:pPr algn="ctr"/>
            <a:r>
              <a:rPr lang="en-IN" b="1" i="0" u="sng" dirty="0">
                <a:solidFill>
                  <a:srgbClr val="1F1F1F"/>
                </a:solidFill>
                <a:effectLst/>
                <a:latin typeface="Times New Roman" panose="02020603050405020304" pitchFamily="18" charset="0"/>
                <a:cs typeface="Times New Roman" panose="02020603050405020304" pitchFamily="18" charset="0"/>
              </a:rPr>
              <a:t>Code snippet</a:t>
            </a:r>
            <a:endParaRPr lang="en-IN" sz="1800" b="1" u="sng"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91898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46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ACD24EF-96F6-F58F-4509-CD070DDDF281}"/>
              </a:ext>
            </a:extLst>
          </p:cNvPr>
          <p:cNvSpPr txBox="1"/>
          <p:nvPr/>
        </p:nvSpPr>
        <p:spPr>
          <a:xfrm>
            <a:off x="1709715" y="318208"/>
            <a:ext cx="8772570" cy="461665"/>
          </a:xfrm>
          <a:prstGeom prst="rect">
            <a:avLst/>
          </a:prstGeom>
          <a:noFill/>
        </p:spPr>
        <p:txBody>
          <a:bodyPr wrap="square">
            <a:spAutoFit/>
          </a:bodyPr>
          <a:lstStyle/>
          <a:p>
            <a:r>
              <a:rPr lang="en-US" sz="2400" b="1" dirty="0">
                <a:latin typeface="Amasis MT Pro Black" panose="02040A04050005020304" pitchFamily="18" charset="0"/>
              </a:rPr>
              <a:t>3. Image Processing and Disease Identification</a:t>
            </a:r>
            <a:endParaRPr lang="en-IN" sz="2400" dirty="0">
              <a:latin typeface="Amasis MT Pro Black" panose="02040A04050005020304" pitchFamily="18" charset="0"/>
            </a:endParaRPr>
          </a:p>
        </p:txBody>
      </p:sp>
      <p:sp>
        <p:nvSpPr>
          <p:cNvPr id="7" name="TextBox 6">
            <a:extLst>
              <a:ext uri="{FF2B5EF4-FFF2-40B4-BE49-F238E27FC236}">
                <a16:creationId xmlns:a16="http://schemas.microsoft.com/office/drawing/2014/main" id="{3FC5D1FE-8095-DB6C-A7D9-A17266C08AA9}"/>
              </a:ext>
            </a:extLst>
          </p:cNvPr>
          <p:cNvSpPr txBox="1"/>
          <p:nvPr/>
        </p:nvSpPr>
        <p:spPr>
          <a:xfrm>
            <a:off x="945805" y="776384"/>
            <a:ext cx="10300389" cy="338554"/>
          </a:xfrm>
          <a:prstGeom prst="rect">
            <a:avLst/>
          </a:prstGeom>
          <a:noFill/>
        </p:spPr>
        <p:txBody>
          <a:bodyPr wrap="square">
            <a:spAutoFit/>
          </a:bodyPr>
          <a:lstStyle/>
          <a:p>
            <a:r>
              <a:rPr lang="en-US" sz="1600" b="1" dirty="0">
                <a:latin typeface="Times New Roman" panose="02020603050405020304" pitchFamily="18" charset="0"/>
                <a:cs typeface="Times New Roman" panose="02020603050405020304" pitchFamily="18" charset="0"/>
              </a:rPr>
              <a:t>Actions</a:t>
            </a:r>
            <a:r>
              <a:rPr lang="en-US" sz="1600" dirty="0">
                <a:latin typeface="Times New Roman" panose="02020603050405020304" pitchFamily="18" charset="0"/>
                <a:cs typeface="Times New Roman" panose="02020603050405020304" pitchFamily="18" charset="0"/>
              </a:rPr>
              <a:t>: Load and preprocess image, use trained model to predict disease, match prediction with dataset.</a:t>
            </a:r>
            <a:endParaRPr lang="en-IN" sz="1500" dirty="0">
              <a:latin typeface="Times New Roman" panose="02020603050405020304" pitchFamily="18" charset="0"/>
              <a:cs typeface="Times New Roman" panose="02020603050405020304" pitchFamily="18" charset="0"/>
            </a:endParaRPr>
          </a:p>
        </p:txBody>
      </p:sp>
      <p:sp>
        <p:nvSpPr>
          <p:cNvPr id="17" name="TextBox 16">
            <a:extLst>
              <a:ext uri="{FF2B5EF4-FFF2-40B4-BE49-F238E27FC236}">
                <a16:creationId xmlns:a16="http://schemas.microsoft.com/office/drawing/2014/main" id="{5AB86029-5F48-4624-B5BD-351E31A70F97}"/>
              </a:ext>
            </a:extLst>
          </p:cNvPr>
          <p:cNvSpPr txBox="1"/>
          <p:nvPr/>
        </p:nvSpPr>
        <p:spPr>
          <a:xfrm>
            <a:off x="6815061" y="2845098"/>
            <a:ext cx="6096000" cy="307777"/>
          </a:xfrm>
          <a:prstGeom prst="rect">
            <a:avLst/>
          </a:prstGeom>
          <a:noFill/>
        </p:spPr>
        <p:txBody>
          <a:bodyPr wrap="square">
            <a:spAutoFit/>
          </a:bodyPr>
          <a:lstStyle/>
          <a:p>
            <a:r>
              <a:rPr lang="en-US" sz="1400" b="1" u="sng" dirty="0">
                <a:latin typeface="Times New Roman" panose="02020603050405020304" pitchFamily="18" charset="0"/>
                <a:cs typeface="Times New Roman" panose="02020603050405020304" pitchFamily="18" charset="0"/>
              </a:rPr>
              <a:t>Input: Uploaded image (e.g., X-ray).</a:t>
            </a:r>
            <a:endParaRPr lang="en-IN" sz="1400" b="1" u="sng" dirty="0">
              <a:latin typeface="Times New Roman" panose="02020603050405020304" pitchFamily="18" charset="0"/>
              <a:cs typeface="Times New Roman" panose="02020603050405020304" pitchFamily="18" charset="0"/>
            </a:endParaRPr>
          </a:p>
        </p:txBody>
      </p:sp>
      <p:sp>
        <p:nvSpPr>
          <p:cNvPr id="19" name="TextBox 18">
            <a:extLst>
              <a:ext uri="{FF2B5EF4-FFF2-40B4-BE49-F238E27FC236}">
                <a16:creationId xmlns:a16="http://schemas.microsoft.com/office/drawing/2014/main" id="{3D08AA13-00D6-5063-0368-B92752EAC110}"/>
              </a:ext>
            </a:extLst>
          </p:cNvPr>
          <p:cNvSpPr txBox="1"/>
          <p:nvPr/>
        </p:nvSpPr>
        <p:spPr>
          <a:xfrm>
            <a:off x="6815061" y="5939628"/>
            <a:ext cx="5439532" cy="338554"/>
          </a:xfrm>
          <a:prstGeom prst="rect">
            <a:avLst/>
          </a:prstGeom>
          <a:noFill/>
        </p:spPr>
        <p:txBody>
          <a:bodyPr wrap="square">
            <a:spAutoFit/>
          </a:bodyPr>
          <a:lstStyle/>
          <a:p>
            <a:r>
              <a:rPr lang="en-US" sz="1600" b="1" u="sng" dirty="0">
                <a:latin typeface="Times New Roman" panose="02020603050405020304" pitchFamily="18" charset="0"/>
                <a:cs typeface="Times New Roman" panose="02020603050405020304" pitchFamily="18" charset="0"/>
              </a:rPr>
              <a:t>Output: Disease information or status.</a:t>
            </a:r>
            <a:endParaRPr lang="en-IN" sz="1500" b="1" u="sng" dirty="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8EAFC699-3EC1-1133-EC9D-9E7E78B1A4CA}"/>
              </a:ext>
            </a:extLst>
          </p:cNvPr>
          <p:cNvSpPr txBox="1"/>
          <p:nvPr/>
        </p:nvSpPr>
        <p:spPr>
          <a:xfrm>
            <a:off x="77015" y="6242175"/>
            <a:ext cx="6497320" cy="369332"/>
          </a:xfrm>
          <a:prstGeom prst="rect">
            <a:avLst/>
          </a:prstGeom>
          <a:noFill/>
        </p:spPr>
        <p:txBody>
          <a:bodyPr wrap="square">
            <a:spAutoFit/>
          </a:bodyPr>
          <a:lstStyle/>
          <a:p>
            <a:pPr algn="ctr"/>
            <a:r>
              <a:rPr lang="en-IN" b="1" i="0" u="sng" dirty="0">
                <a:solidFill>
                  <a:srgbClr val="1F1F1F"/>
                </a:solidFill>
                <a:effectLst/>
                <a:latin typeface="Times New Roman" panose="02020603050405020304" pitchFamily="18" charset="0"/>
                <a:cs typeface="Times New Roman" panose="02020603050405020304" pitchFamily="18" charset="0"/>
              </a:rPr>
              <a:t>Code snippet</a:t>
            </a:r>
            <a:endParaRPr lang="en-IN" sz="1800" b="1" u="sng"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C833FE52-7DC2-8CAA-69C4-F049FA0EC30F}"/>
              </a:ext>
            </a:extLst>
          </p:cNvPr>
          <p:cNvPicPr>
            <a:picLocks noChangeAspect="1"/>
          </p:cNvPicPr>
          <p:nvPr/>
        </p:nvPicPr>
        <p:blipFill>
          <a:blip r:embed="rId2"/>
          <a:stretch>
            <a:fillRect/>
          </a:stretch>
        </p:blipFill>
        <p:spPr>
          <a:xfrm>
            <a:off x="926617" y="1142157"/>
            <a:ext cx="5169383" cy="5105842"/>
          </a:xfrm>
          <a:prstGeom prst="rect">
            <a:avLst/>
          </a:prstGeom>
        </p:spPr>
      </p:pic>
      <p:pic>
        <p:nvPicPr>
          <p:cNvPr id="10" name="Picture 9" descr="A screenshot of a computer&#10;&#10;Description automatically generated">
            <a:extLst>
              <a:ext uri="{FF2B5EF4-FFF2-40B4-BE49-F238E27FC236}">
                <a16:creationId xmlns:a16="http://schemas.microsoft.com/office/drawing/2014/main" id="{7238C3E9-4DDA-65CA-0457-F7D8A2A73A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74335" y="1104893"/>
            <a:ext cx="4691047" cy="1729747"/>
          </a:xfrm>
          <a:prstGeom prst="rect">
            <a:avLst/>
          </a:prstGeom>
        </p:spPr>
      </p:pic>
      <p:pic>
        <p:nvPicPr>
          <p:cNvPr id="13" name="Picture 12" descr="A screenshot of a medical results&#10;&#10;Description automatically generated">
            <a:extLst>
              <a:ext uri="{FF2B5EF4-FFF2-40B4-BE49-F238E27FC236}">
                <a16:creationId xmlns:a16="http://schemas.microsoft.com/office/drawing/2014/main" id="{9342B4D4-2EC4-3BE4-79F3-1B3F872C6D1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74335" y="3238151"/>
            <a:ext cx="4691047" cy="2636520"/>
          </a:xfrm>
          <a:prstGeom prst="rect">
            <a:avLst/>
          </a:prstGeom>
        </p:spPr>
      </p:pic>
    </p:spTree>
    <p:extLst>
      <p:ext uri="{BB962C8B-B14F-4D97-AF65-F5344CB8AC3E}">
        <p14:creationId xmlns:p14="http://schemas.microsoft.com/office/powerpoint/2010/main" val="1192728212"/>
      </p:ext>
    </p:extLst>
  </p:cSld>
  <p:clrMapOvr>
    <a:masterClrMapping/>
  </p:clrMapOvr>
</p:sld>
</file>

<file path=ppt/theme/theme1.xml><?xml version="1.0" encoding="utf-8"?>
<a:theme xmlns:a="http://schemas.openxmlformats.org/drawingml/2006/main" name="ConfettiVTI">
  <a:themeElements>
    <a:clrScheme name="Custom 30">
      <a:dk1>
        <a:sysClr val="windowText" lastClr="000000"/>
      </a:dk1>
      <a:lt1>
        <a:sysClr val="window" lastClr="FFFFFF"/>
      </a:lt1>
      <a:dk2>
        <a:srgbClr val="420023"/>
      </a:dk2>
      <a:lt2>
        <a:srgbClr val="FDFBF9"/>
      </a:lt2>
      <a:accent1>
        <a:srgbClr val="97446E"/>
      </a:accent1>
      <a:accent2>
        <a:srgbClr val="A40056"/>
      </a:accent2>
      <a:accent3>
        <a:srgbClr val="24BEEE"/>
      </a:accent3>
      <a:accent4>
        <a:srgbClr val="91274F"/>
      </a:accent4>
      <a:accent5>
        <a:srgbClr val="F39E29"/>
      </a:accent5>
      <a:accent6>
        <a:srgbClr val="E87450"/>
      </a:accent6>
      <a:hlink>
        <a:srgbClr val="F55D5D"/>
      </a:hlink>
      <a:folHlink>
        <a:srgbClr val="EA3A60"/>
      </a:folHlink>
    </a:clrScheme>
    <a:fontScheme name="Custom 10">
      <a:majorFont>
        <a:latin typeface="Gill Sans Nova"/>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onfettiVTI" id="{B5618F7C-B4F0-4D28-83B4-440D0519681F}" vid="{5F84EFDF-E14E-48C6-955C-990A32085A7F}"/>
    </a:ext>
  </a:extLst>
</a:theme>
</file>

<file path=docProps/app.xml><?xml version="1.0" encoding="utf-8"?>
<Properties xmlns="http://schemas.openxmlformats.org/officeDocument/2006/extended-properties" xmlns:vt="http://schemas.openxmlformats.org/officeDocument/2006/docPropsVTypes">
  <TotalTime>631</TotalTime>
  <Words>1227</Words>
  <Application>Microsoft Office PowerPoint</Application>
  <PresentationFormat>Widescreen</PresentationFormat>
  <Paragraphs>139</Paragraphs>
  <Slides>13</Slides>
  <Notes>0</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Amasis MT Pro Black</vt:lpstr>
      <vt:lpstr>Arial</vt:lpstr>
      <vt:lpstr>Calibri</vt:lpstr>
      <vt:lpstr>Gill Sans Nova</vt:lpstr>
      <vt:lpstr>Times New Roman</vt:lpstr>
      <vt:lpstr>ConfettiVTI</vt:lpstr>
      <vt:lpstr>AI-Enhanced Medical Imaging And Diagnostic Platform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Micky Roy</dc:creator>
  <cp:lastModifiedBy>Mukesh Kumar</cp:lastModifiedBy>
  <cp:revision>17</cp:revision>
  <dcterms:created xsi:type="dcterms:W3CDTF">2024-09-02T12:26:23Z</dcterms:created>
  <dcterms:modified xsi:type="dcterms:W3CDTF">2024-09-04T14:19:12Z</dcterms:modified>
</cp:coreProperties>
</file>